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54" r:id="rId2"/>
    <p:sldId id="258" r:id="rId3"/>
    <p:sldId id="261" r:id="rId4"/>
    <p:sldId id="360" r:id="rId5"/>
  </p:sldIdLst>
  <p:sldSz cx="15119350" cy="10260013"/>
  <p:notesSz cx="9144000" cy="6858000"/>
  <p:custDataLst>
    <p:tags r:id="rId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00" userDrawn="1">
          <p15:clr>
            <a:srgbClr val="A4A3A4"/>
          </p15:clr>
        </p15:guide>
        <p15:guide id="2" orient="horz" pos="566" userDrawn="1">
          <p15:clr>
            <a:srgbClr val="A4A3A4"/>
          </p15:clr>
        </p15:guide>
        <p15:guide id="3" orient="horz" pos="5670" userDrawn="1">
          <p15:clr>
            <a:srgbClr val="A4A3A4"/>
          </p15:clr>
        </p15:guide>
        <p15:guide id="4" orient="horz" pos="1043" userDrawn="1">
          <p15:clr>
            <a:srgbClr val="A4A3A4"/>
          </p15:clr>
        </p15:guide>
        <p15:guide id="5" pos="8975" userDrawn="1">
          <p15:clr>
            <a:srgbClr val="A4A3A4"/>
          </p15:clr>
        </p15:guide>
        <p15:guide id="6" pos="44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7B5E9"/>
    <a:srgbClr val="005BAC"/>
    <a:srgbClr val="03559A"/>
    <a:srgbClr val="F1F2F2"/>
    <a:srgbClr val="4472C4"/>
    <a:srgbClr val="EBECEE"/>
    <a:srgbClr val="F3F5F6"/>
    <a:srgbClr val="EFF0F1"/>
    <a:srgbClr val="EF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6366" autoAdjust="0"/>
  </p:normalViewPr>
  <p:slideViewPr>
    <p:cSldViewPr snapToGrid="0" showGuides="1">
      <p:cViewPr>
        <p:scale>
          <a:sx n="75" d="100"/>
          <a:sy n="75" d="100"/>
        </p:scale>
        <p:origin x="1548" y="6"/>
      </p:cViewPr>
      <p:guideLst>
        <p:guide pos="500"/>
        <p:guide orient="horz" pos="566"/>
        <p:guide orient="horz" pos="5670"/>
        <p:guide orient="horz" pos="1043"/>
        <p:guide pos="8975"/>
        <p:guide pos="44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tags" Target="tags/tag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Adobe 黑体 Std R" panose="020B0400000000000000" pitchFamily="34" charset="-122"/>
                <a:ea typeface="Adobe 黑体 Std R" panose="020B0400000000000000" pitchFamily="34" charset="-122"/>
              </a:defRPr>
            </a:lvl1pPr>
          </a:lstStyle>
          <a:p>
            <a:endParaRPr lang="zh-CN" altLang="en-US" dirty="0"/>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Adobe 黑体 Std R" panose="020B0400000000000000" pitchFamily="34" charset="-122"/>
                <a:ea typeface="Adobe 黑体 Std R" panose="020B0400000000000000" pitchFamily="34" charset="-122"/>
              </a:defRPr>
            </a:lvl1pPr>
          </a:lstStyle>
          <a:p>
            <a:fld id="{80CC18AA-B310-4C96-9FFC-5EA86B1A28CE}" type="datetimeFigureOut">
              <a:rPr lang="zh-CN" altLang="en-US" smtClean="0"/>
              <a:t>2024/7/4</a:t>
            </a:fld>
            <a:endParaRPr lang="zh-CN" altLang="en-US" dirty="0"/>
          </a:p>
        </p:txBody>
      </p:sp>
      <p:sp>
        <p:nvSpPr>
          <p:cNvPr id="4" name="幻灯片图像占位符 3"/>
          <p:cNvSpPr>
            <a:spLocks noGrp="1" noRot="1" noChangeAspect="1"/>
          </p:cNvSpPr>
          <p:nvPr>
            <p:ph type="sldImg" idx="2"/>
          </p:nvPr>
        </p:nvSpPr>
        <p:spPr>
          <a:xfrm>
            <a:off x="2866524" y="857250"/>
            <a:ext cx="3410953" cy="2314575"/>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Adobe 黑体 Std R" panose="020B0400000000000000" pitchFamily="34" charset="-122"/>
                <a:ea typeface="Adobe 黑体 Std R"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Adobe 黑体 Std R" panose="020B0400000000000000" pitchFamily="34" charset="-122"/>
                <a:ea typeface="Adobe 黑体 Std R" panose="020B0400000000000000" pitchFamily="34" charset="-122"/>
              </a:defRPr>
            </a:lvl1pPr>
          </a:lstStyle>
          <a:p>
            <a:fld id="{BADBD471-6962-46C5-A4E5-E0A89F33A532}"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dobe 黑体 Std R" panose="020B0400000000000000" pitchFamily="34" charset="-122"/>
        <a:ea typeface="Adobe 黑体 Std R" panose="020B0400000000000000" pitchFamily="34" charset="-122"/>
        <a:cs typeface="+mn-cs"/>
      </a:defRPr>
    </a:lvl1pPr>
    <a:lvl2pPr marL="457200" algn="l" defTabSz="914400" rtl="0" eaLnBrk="1" latinLnBrk="0" hangingPunct="1">
      <a:defRPr sz="1200" kern="1200">
        <a:solidFill>
          <a:schemeClr val="tx1"/>
        </a:solidFill>
        <a:latin typeface="Adobe 黑体 Std R" panose="020B0400000000000000" pitchFamily="34" charset="-122"/>
        <a:ea typeface="Adobe 黑体 Std R" panose="020B0400000000000000" pitchFamily="34" charset="-122"/>
        <a:cs typeface="+mn-cs"/>
      </a:defRPr>
    </a:lvl2pPr>
    <a:lvl3pPr marL="914400" algn="l" defTabSz="914400" rtl="0" eaLnBrk="1" latinLnBrk="0" hangingPunct="1">
      <a:defRPr sz="1200" kern="1200">
        <a:solidFill>
          <a:schemeClr val="tx1"/>
        </a:solidFill>
        <a:latin typeface="Adobe 黑体 Std R" panose="020B0400000000000000" pitchFamily="34" charset="-122"/>
        <a:ea typeface="Adobe 黑体 Std R" panose="020B0400000000000000" pitchFamily="34" charset="-122"/>
        <a:cs typeface="+mn-cs"/>
      </a:defRPr>
    </a:lvl3pPr>
    <a:lvl4pPr marL="1371600" algn="l" defTabSz="914400" rtl="0" eaLnBrk="1" latinLnBrk="0" hangingPunct="1">
      <a:defRPr sz="1200" kern="1200">
        <a:solidFill>
          <a:schemeClr val="tx1"/>
        </a:solidFill>
        <a:latin typeface="Adobe 黑体 Std R" panose="020B0400000000000000" pitchFamily="34" charset="-122"/>
        <a:ea typeface="Adobe 黑体 Std R" panose="020B0400000000000000" pitchFamily="34" charset="-122"/>
        <a:cs typeface="+mn-cs"/>
      </a:defRPr>
    </a:lvl4pPr>
    <a:lvl5pPr marL="1828800" algn="l" defTabSz="914400" rtl="0" eaLnBrk="1" latinLnBrk="0" hangingPunct="1">
      <a:defRPr sz="1200" kern="1200">
        <a:solidFill>
          <a:schemeClr val="tx1"/>
        </a:solidFill>
        <a:latin typeface="Adobe 黑体 Std R" panose="020B0400000000000000" pitchFamily="34" charset="-122"/>
        <a:ea typeface="Adobe 黑体 Std R"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DBD471-6962-46C5-A4E5-E0A89F33A532}"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867025" y="857250"/>
            <a:ext cx="3409950" cy="231457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4000" y="1679176"/>
            <a:ext cx="12852000" cy="3572106"/>
          </a:xfrm>
        </p:spPr>
        <p:txBody>
          <a:bodyPr anchor="b"/>
          <a:lstStyle>
            <a:lvl1pPr algn="ctr">
              <a:defRPr sz="8975"/>
            </a:lvl1pPr>
          </a:lstStyle>
          <a:p>
            <a:r>
              <a:rPr lang="zh-CN" altLang="en-US"/>
              <a:t>单击此处编辑母版标题样式</a:t>
            </a:r>
            <a:endParaRPr lang="en-US" dirty="0"/>
          </a:p>
        </p:txBody>
      </p:sp>
      <p:sp>
        <p:nvSpPr>
          <p:cNvPr id="3" name="Subtitle 2"/>
          <p:cNvSpPr>
            <a:spLocks noGrp="1"/>
          </p:cNvSpPr>
          <p:nvPr>
            <p:ph type="subTitle" idx="1"/>
          </p:nvPr>
        </p:nvSpPr>
        <p:spPr>
          <a:xfrm>
            <a:off x="1890000" y="5389037"/>
            <a:ext cx="11340000" cy="2477198"/>
          </a:xfrm>
        </p:spPr>
        <p:txBody>
          <a:bodyPr/>
          <a:lstStyle>
            <a:lvl1pPr marL="0" indent="0" algn="ctr">
              <a:buNone/>
              <a:defRPr sz="3590"/>
            </a:lvl1pPr>
            <a:lvl2pPr marL="683895" indent="0" algn="ctr">
              <a:buNone/>
              <a:defRPr sz="2995"/>
            </a:lvl2pPr>
            <a:lvl3pPr marL="1367790" indent="0" algn="ctr">
              <a:buNone/>
              <a:defRPr sz="2690"/>
            </a:lvl3pPr>
            <a:lvl4pPr marL="2051685" indent="0" algn="ctr">
              <a:buNone/>
              <a:defRPr sz="2395"/>
            </a:lvl4pPr>
            <a:lvl5pPr marL="2736215" indent="0" algn="ctr">
              <a:buNone/>
              <a:defRPr sz="2395"/>
            </a:lvl5pPr>
            <a:lvl6pPr marL="3420110" indent="0" algn="ctr">
              <a:buNone/>
              <a:defRPr sz="2395"/>
            </a:lvl6pPr>
            <a:lvl7pPr marL="4104005" indent="0" algn="ctr">
              <a:buNone/>
              <a:defRPr sz="2395"/>
            </a:lvl7pPr>
            <a:lvl8pPr marL="4787900" indent="0" algn="ctr">
              <a:buNone/>
              <a:defRPr sz="2395"/>
            </a:lvl8pPr>
            <a:lvl9pPr marL="5472430" indent="0" algn="ctr">
              <a:buNone/>
              <a:defRPr sz="239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20251" y="546266"/>
            <a:ext cx="3260250" cy="86951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39501" y="546266"/>
            <a:ext cx="9591750" cy="86951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031626" y="2557955"/>
            <a:ext cx="13041000" cy="4268001"/>
          </a:xfrm>
        </p:spPr>
        <p:txBody>
          <a:bodyPr anchor="b"/>
          <a:lstStyle>
            <a:lvl1pPr>
              <a:defRPr sz="8975"/>
            </a:lvl1pPr>
          </a:lstStyle>
          <a:p>
            <a:r>
              <a:rPr lang="zh-CN" altLang="en-US"/>
              <a:t>单击此处编辑母版标题样式</a:t>
            </a:r>
            <a:endParaRPr lang="en-US" dirty="0"/>
          </a:p>
        </p:txBody>
      </p:sp>
      <p:sp>
        <p:nvSpPr>
          <p:cNvPr id="3" name="Text Placeholder 2"/>
          <p:cNvSpPr>
            <a:spLocks noGrp="1"/>
          </p:cNvSpPr>
          <p:nvPr>
            <p:ph type="body" idx="1"/>
          </p:nvPr>
        </p:nvSpPr>
        <p:spPr>
          <a:xfrm>
            <a:off x="1031626" y="6866332"/>
            <a:ext cx="13041000" cy="2244441"/>
          </a:xfrm>
        </p:spPr>
        <p:txBody>
          <a:bodyPr/>
          <a:lstStyle>
            <a:lvl1pPr marL="0" indent="0">
              <a:buNone/>
              <a:defRPr sz="3590">
                <a:solidFill>
                  <a:schemeClr val="tx1"/>
                </a:solidFill>
              </a:defRPr>
            </a:lvl1pPr>
            <a:lvl2pPr marL="683895" indent="0">
              <a:buNone/>
              <a:defRPr sz="2995">
                <a:solidFill>
                  <a:schemeClr val="tx1">
                    <a:tint val="75000"/>
                  </a:schemeClr>
                </a:solidFill>
              </a:defRPr>
            </a:lvl2pPr>
            <a:lvl3pPr marL="1367790" indent="0">
              <a:buNone/>
              <a:defRPr sz="2690">
                <a:solidFill>
                  <a:schemeClr val="tx1">
                    <a:tint val="75000"/>
                  </a:schemeClr>
                </a:solidFill>
              </a:defRPr>
            </a:lvl3pPr>
            <a:lvl4pPr marL="2051685" indent="0">
              <a:buNone/>
              <a:defRPr sz="2395">
                <a:solidFill>
                  <a:schemeClr val="tx1">
                    <a:tint val="75000"/>
                  </a:schemeClr>
                </a:solidFill>
              </a:defRPr>
            </a:lvl4pPr>
            <a:lvl5pPr marL="2736215" indent="0">
              <a:buNone/>
              <a:defRPr sz="2395">
                <a:solidFill>
                  <a:schemeClr val="tx1">
                    <a:tint val="75000"/>
                  </a:schemeClr>
                </a:solidFill>
              </a:defRPr>
            </a:lvl5pPr>
            <a:lvl6pPr marL="3420110" indent="0">
              <a:buNone/>
              <a:defRPr sz="2395">
                <a:solidFill>
                  <a:schemeClr val="tx1">
                    <a:tint val="75000"/>
                  </a:schemeClr>
                </a:solidFill>
              </a:defRPr>
            </a:lvl6pPr>
            <a:lvl7pPr marL="4104005" indent="0">
              <a:buNone/>
              <a:defRPr sz="2395">
                <a:solidFill>
                  <a:schemeClr val="tx1">
                    <a:tint val="75000"/>
                  </a:schemeClr>
                </a:solidFill>
              </a:defRPr>
            </a:lvl7pPr>
            <a:lvl8pPr marL="4787900" indent="0">
              <a:buNone/>
              <a:defRPr sz="2395">
                <a:solidFill>
                  <a:schemeClr val="tx1">
                    <a:tint val="75000"/>
                  </a:schemeClr>
                </a:solidFill>
              </a:defRPr>
            </a:lvl8pPr>
            <a:lvl9pPr marL="5472430" indent="0">
              <a:buNone/>
              <a:defRPr sz="239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39500" y="2731331"/>
            <a:ext cx="6426000" cy="651006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7654500" y="2731331"/>
            <a:ext cx="6426000" cy="651006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041470" y="546268"/>
            <a:ext cx="13041000" cy="198318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41471" y="2515201"/>
            <a:ext cx="6396468" cy="1232661"/>
          </a:xfrm>
        </p:spPr>
        <p:txBody>
          <a:bodyPr anchor="b"/>
          <a:lstStyle>
            <a:lvl1pPr marL="0" indent="0">
              <a:buNone/>
              <a:defRPr sz="3590" b="1"/>
            </a:lvl1pPr>
            <a:lvl2pPr marL="683895" indent="0">
              <a:buNone/>
              <a:defRPr sz="2995" b="1"/>
            </a:lvl2pPr>
            <a:lvl3pPr marL="1367790" indent="0">
              <a:buNone/>
              <a:defRPr sz="2690" b="1"/>
            </a:lvl3pPr>
            <a:lvl4pPr marL="2051685" indent="0">
              <a:buNone/>
              <a:defRPr sz="2395" b="1"/>
            </a:lvl4pPr>
            <a:lvl5pPr marL="2736215" indent="0">
              <a:buNone/>
              <a:defRPr sz="2395" b="1"/>
            </a:lvl5pPr>
            <a:lvl6pPr marL="3420110" indent="0">
              <a:buNone/>
              <a:defRPr sz="2395" b="1"/>
            </a:lvl6pPr>
            <a:lvl7pPr marL="4104005" indent="0">
              <a:buNone/>
              <a:defRPr sz="2395" b="1"/>
            </a:lvl7pPr>
            <a:lvl8pPr marL="4787900" indent="0">
              <a:buNone/>
              <a:defRPr sz="2395" b="1"/>
            </a:lvl8pPr>
            <a:lvl9pPr marL="5472430" indent="0">
              <a:buNone/>
              <a:defRPr sz="2395" b="1"/>
            </a:lvl9pPr>
          </a:lstStyle>
          <a:p>
            <a:pPr lvl="0"/>
            <a:r>
              <a:rPr lang="zh-CN" altLang="en-US"/>
              <a:t>单击此处编辑母版文本样式</a:t>
            </a:r>
          </a:p>
        </p:txBody>
      </p:sp>
      <p:sp>
        <p:nvSpPr>
          <p:cNvPr id="4" name="Content Placeholder 3"/>
          <p:cNvSpPr>
            <a:spLocks noGrp="1"/>
          </p:cNvSpPr>
          <p:nvPr>
            <p:ph sz="half" idx="2"/>
          </p:nvPr>
        </p:nvSpPr>
        <p:spPr>
          <a:xfrm>
            <a:off x="1041471" y="3747862"/>
            <a:ext cx="6396468" cy="55125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7654501" y="2515201"/>
            <a:ext cx="6427969" cy="1232661"/>
          </a:xfrm>
        </p:spPr>
        <p:txBody>
          <a:bodyPr anchor="b"/>
          <a:lstStyle>
            <a:lvl1pPr marL="0" indent="0">
              <a:buNone/>
              <a:defRPr sz="3590" b="1"/>
            </a:lvl1pPr>
            <a:lvl2pPr marL="683895" indent="0">
              <a:buNone/>
              <a:defRPr sz="2995" b="1"/>
            </a:lvl2pPr>
            <a:lvl3pPr marL="1367790" indent="0">
              <a:buNone/>
              <a:defRPr sz="2690" b="1"/>
            </a:lvl3pPr>
            <a:lvl4pPr marL="2051685" indent="0">
              <a:buNone/>
              <a:defRPr sz="2395" b="1"/>
            </a:lvl4pPr>
            <a:lvl5pPr marL="2736215" indent="0">
              <a:buNone/>
              <a:defRPr sz="2395" b="1"/>
            </a:lvl5pPr>
            <a:lvl6pPr marL="3420110" indent="0">
              <a:buNone/>
              <a:defRPr sz="2395" b="1"/>
            </a:lvl6pPr>
            <a:lvl7pPr marL="4104005" indent="0">
              <a:buNone/>
              <a:defRPr sz="2395" b="1"/>
            </a:lvl7pPr>
            <a:lvl8pPr marL="4787900" indent="0">
              <a:buNone/>
              <a:defRPr sz="2395" b="1"/>
            </a:lvl8pPr>
            <a:lvl9pPr marL="5472430" indent="0">
              <a:buNone/>
              <a:defRPr sz="2395" b="1"/>
            </a:lvl9pPr>
          </a:lstStyle>
          <a:p>
            <a:pPr lvl="0"/>
            <a:r>
              <a:rPr lang="zh-CN" altLang="en-US"/>
              <a:t>单击此处编辑母版文本样式</a:t>
            </a:r>
          </a:p>
        </p:txBody>
      </p:sp>
      <p:sp>
        <p:nvSpPr>
          <p:cNvPr id="6" name="Content Placeholder 5"/>
          <p:cNvSpPr>
            <a:spLocks noGrp="1"/>
          </p:cNvSpPr>
          <p:nvPr>
            <p:ph sz="quarter" idx="4"/>
          </p:nvPr>
        </p:nvSpPr>
        <p:spPr>
          <a:xfrm>
            <a:off x="7654501" y="3747862"/>
            <a:ext cx="6427969" cy="55125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70" y="684021"/>
            <a:ext cx="4876594" cy="2394071"/>
          </a:xfrm>
        </p:spPr>
        <p:txBody>
          <a:bodyPr anchor="b"/>
          <a:lstStyle>
            <a:lvl1pPr>
              <a:defRPr sz="4790"/>
            </a:lvl1pPr>
          </a:lstStyle>
          <a:p>
            <a:r>
              <a:rPr lang="zh-CN" altLang="en-US"/>
              <a:t>单击此处编辑母版标题样式</a:t>
            </a:r>
            <a:endParaRPr lang="en-US" dirty="0"/>
          </a:p>
        </p:txBody>
      </p:sp>
      <p:sp>
        <p:nvSpPr>
          <p:cNvPr id="3" name="Content Placeholder 2"/>
          <p:cNvSpPr>
            <a:spLocks noGrp="1"/>
          </p:cNvSpPr>
          <p:nvPr>
            <p:ph idx="1"/>
          </p:nvPr>
        </p:nvSpPr>
        <p:spPr>
          <a:xfrm>
            <a:off x="6427969" y="1477296"/>
            <a:ext cx="7654500" cy="7291467"/>
          </a:xfrm>
        </p:spPr>
        <p:txBody>
          <a:bodyPr/>
          <a:lstStyle>
            <a:lvl1pPr>
              <a:defRPr sz="4790"/>
            </a:lvl1pPr>
            <a:lvl2pPr>
              <a:defRPr sz="4190"/>
            </a:lvl2pPr>
            <a:lvl3pPr>
              <a:defRPr sz="3590"/>
            </a:lvl3pPr>
            <a:lvl4pPr>
              <a:defRPr sz="2995"/>
            </a:lvl4pPr>
            <a:lvl5pPr>
              <a:defRPr sz="2995"/>
            </a:lvl5pPr>
            <a:lvl6pPr>
              <a:defRPr sz="2995"/>
            </a:lvl6pPr>
            <a:lvl7pPr>
              <a:defRPr sz="2995"/>
            </a:lvl7pPr>
            <a:lvl8pPr>
              <a:defRPr sz="2995"/>
            </a:lvl8pPr>
            <a:lvl9pPr>
              <a:defRPr sz="2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041470" y="3078092"/>
            <a:ext cx="4876594" cy="5702546"/>
          </a:xfrm>
        </p:spPr>
        <p:txBody>
          <a:bodyPr/>
          <a:lstStyle>
            <a:lvl1pPr marL="0" indent="0">
              <a:buNone/>
              <a:defRPr sz="2395"/>
            </a:lvl1pPr>
            <a:lvl2pPr marL="683895" indent="0">
              <a:buNone/>
              <a:defRPr sz="2095"/>
            </a:lvl2pPr>
            <a:lvl3pPr marL="1367790" indent="0">
              <a:buNone/>
              <a:defRPr sz="1795"/>
            </a:lvl3pPr>
            <a:lvl4pPr marL="2051685" indent="0">
              <a:buNone/>
              <a:defRPr sz="1495"/>
            </a:lvl4pPr>
            <a:lvl5pPr marL="2736215" indent="0">
              <a:buNone/>
              <a:defRPr sz="1495"/>
            </a:lvl5pPr>
            <a:lvl6pPr marL="3420110" indent="0">
              <a:buNone/>
              <a:defRPr sz="1495"/>
            </a:lvl6pPr>
            <a:lvl7pPr marL="4104005" indent="0">
              <a:buNone/>
              <a:defRPr sz="1495"/>
            </a:lvl7pPr>
            <a:lvl8pPr marL="4787900" indent="0">
              <a:buNone/>
              <a:defRPr sz="1495"/>
            </a:lvl8pPr>
            <a:lvl9pPr marL="5472430" indent="0">
              <a:buNone/>
              <a:defRPr sz="149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70" y="684021"/>
            <a:ext cx="4876594" cy="2394071"/>
          </a:xfrm>
        </p:spPr>
        <p:txBody>
          <a:bodyPr anchor="b"/>
          <a:lstStyle>
            <a:lvl1pPr>
              <a:defRPr sz="479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427969" y="1477296"/>
            <a:ext cx="7654500" cy="7291467"/>
          </a:xfrm>
        </p:spPr>
        <p:txBody>
          <a:bodyPr anchor="t"/>
          <a:lstStyle>
            <a:lvl1pPr marL="0" indent="0">
              <a:buNone/>
              <a:defRPr sz="4790"/>
            </a:lvl1pPr>
            <a:lvl2pPr marL="683895" indent="0">
              <a:buNone/>
              <a:defRPr sz="4190"/>
            </a:lvl2pPr>
            <a:lvl3pPr marL="1367790" indent="0">
              <a:buNone/>
              <a:defRPr sz="3590"/>
            </a:lvl3pPr>
            <a:lvl4pPr marL="2051685" indent="0">
              <a:buNone/>
              <a:defRPr sz="2995"/>
            </a:lvl4pPr>
            <a:lvl5pPr marL="2736215" indent="0">
              <a:buNone/>
              <a:defRPr sz="2995"/>
            </a:lvl5pPr>
            <a:lvl6pPr marL="3420110" indent="0">
              <a:buNone/>
              <a:defRPr sz="2995"/>
            </a:lvl6pPr>
            <a:lvl7pPr marL="4104005" indent="0">
              <a:buNone/>
              <a:defRPr sz="2995"/>
            </a:lvl7pPr>
            <a:lvl8pPr marL="4787900" indent="0">
              <a:buNone/>
              <a:defRPr sz="2995"/>
            </a:lvl8pPr>
            <a:lvl9pPr marL="5472430" indent="0">
              <a:buNone/>
              <a:defRPr sz="2995"/>
            </a:lvl9pPr>
          </a:lstStyle>
          <a:p>
            <a:r>
              <a:rPr lang="zh-CN" altLang="en-US"/>
              <a:t>单击图标添加图片</a:t>
            </a:r>
            <a:endParaRPr lang="en-US" dirty="0"/>
          </a:p>
        </p:txBody>
      </p:sp>
      <p:sp>
        <p:nvSpPr>
          <p:cNvPr id="4" name="Text Placeholder 3"/>
          <p:cNvSpPr>
            <a:spLocks noGrp="1"/>
          </p:cNvSpPr>
          <p:nvPr>
            <p:ph type="body" sz="half" idx="2"/>
          </p:nvPr>
        </p:nvSpPr>
        <p:spPr>
          <a:xfrm>
            <a:off x="1041470" y="3078092"/>
            <a:ext cx="4876594" cy="5702546"/>
          </a:xfrm>
        </p:spPr>
        <p:txBody>
          <a:bodyPr/>
          <a:lstStyle>
            <a:lvl1pPr marL="0" indent="0">
              <a:buNone/>
              <a:defRPr sz="2395"/>
            </a:lvl1pPr>
            <a:lvl2pPr marL="683895" indent="0">
              <a:buNone/>
              <a:defRPr sz="2095"/>
            </a:lvl2pPr>
            <a:lvl3pPr marL="1367790" indent="0">
              <a:buNone/>
              <a:defRPr sz="1795"/>
            </a:lvl3pPr>
            <a:lvl4pPr marL="2051685" indent="0">
              <a:buNone/>
              <a:defRPr sz="1495"/>
            </a:lvl4pPr>
            <a:lvl5pPr marL="2736215" indent="0">
              <a:buNone/>
              <a:defRPr sz="1495"/>
            </a:lvl5pPr>
            <a:lvl6pPr marL="3420110" indent="0">
              <a:buNone/>
              <a:defRPr sz="1495"/>
            </a:lvl6pPr>
            <a:lvl7pPr marL="4104005" indent="0">
              <a:buNone/>
              <a:defRPr sz="1495"/>
            </a:lvl7pPr>
            <a:lvl8pPr marL="4787900" indent="0">
              <a:buNone/>
              <a:defRPr sz="1495"/>
            </a:lvl8pPr>
            <a:lvl9pPr marL="5472430" indent="0">
              <a:buNone/>
              <a:defRPr sz="149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2024/7/4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501" y="546268"/>
            <a:ext cx="13041000" cy="1983185"/>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1039501" y="2731331"/>
            <a:ext cx="13041000" cy="651006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1039500" y="9509785"/>
            <a:ext cx="3402000" cy="546266"/>
          </a:xfrm>
          <a:prstGeom prst="rect">
            <a:avLst/>
          </a:prstGeom>
        </p:spPr>
        <p:txBody>
          <a:bodyPr vert="horz" lIns="91440" tIns="45720" rIns="91440" bIns="45720" rtlCol="0" anchor="ctr"/>
          <a:lstStyle>
            <a:lvl1pPr algn="l">
              <a:defRPr sz="1795">
                <a:solidFill>
                  <a:schemeClr val="tx1">
                    <a:tint val="75000"/>
                  </a:schemeClr>
                </a:solidFill>
                <a:latin typeface="Arial" panose="020B0604020202020204" pitchFamily="34" charset="0"/>
                <a:ea typeface="Adobe 黑体 Std R" panose="020B0400000000000000" pitchFamily="34" charset="-122"/>
              </a:defRPr>
            </a:lvl1pPr>
          </a:lstStyle>
          <a:p>
            <a:fld id="{D997B5FA-0921-464F-AAE1-844C04324D75}" type="datetimeFigureOut">
              <a:rPr lang="zh-CN" altLang="en-US" smtClean="0"/>
              <a:t>2024/7/4</a:t>
            </a:fld>
            <a:endParaRPr lang="zh-CN" altLang="en-US" dirty="0"/>
          </a:p>
        </p:txBody>
      </p:sp>
      <p:sp>
        <p:nvSpPr>
          <p:cNvPr id="5" name="Footer Placeholder 4"/>
          <p:cNvSpPr>
            <a:spLocks noGrp="1"/>
          </p:cNvSpPr>
          <p:nvPr>
            <p:ph type="ftr" sz="quarter" idx="3"/>
          </p:nvPr>
        </p:nvSpPr>
        <p:spPr>
          <a:xfrm>
            <a:off x="5008500" y="9509785"/>
            <a:ext cx="5103000" cy="546266"/>
          </a:xfrm>
          <a:prstGeom prst="rect">
            <a:avLst/>
          </a:prstGeom>
        </p:spPr>
        <p:txBody>
          <a:bodyPr vert="horz" lIns="91440" tIns="45720" rIns="91440" bIns="45720" rtlCol="0" anchor="ctr"/>
          <a:lstStyle>
            <a:lvl1pPr algn="ctr">
              <a:defRPr sz="1795">
                <a:solidFill>
                  <a:schemeClr val="tx1">
                    <a:tint val="75000"/>
                  </a:schemeClr>
                </a:solidFill>
                <a:latin typeface="Arial" panose="020B0604020202020204" pitchFamily="34" charset="0"/>
                <a:ea typeface="Adobe 黑体 Std R" panose="020B0400000000000000" pitchFamily="34" charset="-122"/>
              </a:defRPr>
            </a:lvl1pPr>
          </a:lstStyle>
          <a:p>
            <a:endParaRPr lang="zh-CN" altLang="en-US" dirty="0"/>
          </a:p>
        </p:txBody>
      </p:sp>
      <p:sp>
        <p:nvSpPr>
          <p:cNvPr id="6" name="Slide Number Placeholder 5"/>
          <p:cNvSpPr>
            <a:spLocks noGrp="1"/>
          </p:cNvSpPr>
          <p:nvPr>
            <p:ph type="sldNum" sz="quarter" idx="4"/>
          </p:nvPr>
        </p:nvSpPr>
        <p:spPr>
          <a:xfrm>
            <a:off x="10678500" y="9509785"/>
            <a:ext cx="3402000" cy="546266"/>
          </a:xfrm>
          <a:prstGeom prst="rect">
            <a:avLst/>
          </a:prstGeom>
        </p:spPr>
        <p:txBody>
          <a:bodyPr vert="horz" lIns="91440" tIns="45720" rIns="91440" bIns="45720" rtlCol="0" anchor="ctr"/>
          <a:lstStyle>
            <a:lvl1pPr algn="r">
              <a:defRPr sz="1795">
                <a:solidFill>
                  <a:schemeClr val="tx1">
                    <a:tint val="75000"/>
                  </a:schemeClr>
                </a:solidFill>
                <a:latin typeface="Arial" panose="020B0604020202020204" pitchFamily="34" charset="0"/>
                <a:ea typeface="Adobe 黑体 Std R" panose="020B0400000000000000" pitchFamily="34" charset="-122"/>
              </a:defRPr>
            </a:lvl1pPr>
          </a:lstStyle>
          <a:p>
            <a:fld id="{565CE74E-AB26-4998-AD42-012C4C1AD07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67790" rtl="0" eaLnBrk="1" latinLnBrk="0" hangingPunct="1">
        <a:lnSpc>
          <a:spcPct val="90000"/>
        </a:lnSpc>
        <a:spcBef>
          <a:spcPct val="0"/>
        </a:spcBef>
        <a:buNone/>
        <a:defRPr sz="6585" kern="1200">
          <a:solidFill>
            <a:schemeClr val="tx1"/>
          </a:solidFill>
          <a:latin typeface="Arial" panose="020B0604020202020204" pitchFamily="34" charset="0"/>
          <a:ea typeface="+mj-ea"/>
          <a:cs typeface="+mj-cs"/>
        </a:defRPr>
      </a:lvl1pPr>
    </p:titleStyle>
    <p:bodyStyle>
      <a:lvl1pPr marL="341630" indent="-341630" algn="l" defTabSz="1367790" rtl="0" eaLnBrk="1" latinLnBrk="0" hangingPunct="1">
        <a:lnSpc>
          <a:spcPct val="90000"/>
        </a:lnSpc>
        <a:spcBef>
          <a:spcPct val="300000"/>
        </a:spcBef>
        <a:buFont typeface="Arial" panose="020B0604020202020204" pitchFamily="34" charset="0"/>
        <a:buChar char="•"/>
        <a:defRPr sz="4190" kern="1200">
          <a:solidFill>
            <a:schemeClr val="tx1"/>
          </a:solidFill>
          <a:latin typeface="Arial" panose="020B0604020202020204" pitchFamily="34" charset="0"/>
          <a:ea typeface="Adobe 黑体 Std R" panose="020B0400000000000000" pitchFamily="34" charset="-122"/>
          <a:cs typeface="+mn-cs"/>
        </a:defRPr>
      </a:lvl1pPr>
      <a:lvl2pPr marL="1026160" indent="-341630" algn="l" defTabSz="1367790" rtl="0" eaLnBrk="1" latinLnBrk="0" hangingPunct="1">
        <a:lnSpc>
          <a:spcPct val="90000"/>
        </a:lnSpc>
        <a:spcBef>
          <a:spcPct val="150000"/>
        </a:spcBef>
        <a:buFont typeface="Arial" panose="020B0604020202020204" pitchFamily="34" charset="0"/>
        <a:buChar char="•"/>
        <a:defRPr sz="3590" kern="1200">
          <a:solidFill>
            <a:schemeClr val="tx1"/>
          </a:solidFill>
          <a:latin typeface="Arial" panose="020B0604020202020204" pitchFamily="34" charset="0"/>
          <a:ea typeface="Adobe 黑体 Std R" panose="020B0400000000000000" pitchFamily="34" charset="-122"/>
          <a:cs typeface="+mn-cs"/>
        </a:defRPr>
      </a:lvl2pPr>
      <a:lvl3pPr marL="1710055" indent="-341630" algn="l" defTabSz="1367790" rtl="0" eaLnBrk="1" latinLnBrk="0" hangingPunct="1">
        <a:lnSpc>
          <a:spcPct val="90000"/>
        </a:lnSpc>
        <a:spcBef>
          <a:spcPct val="150000"/>
        </a:spcBef>
        <a:buFont typeface="Arial" panose="020B0604020202020204" pitchFamily="34" charset="0"/>
        <a:buChar char="•"/>
        <a:defRPr sz="2995" kern="1200">
          <a:solidFill>
            <a:schemeClr val="tx1"/>
          </a:solidFill>
          <a:latin typeface="Arial" panose="020B0604020202020204" pitchFamily="34" charset="0"/>
          <a:ea typeface="Adobe 黑体 Std R" panose="020B0400000000000000" pitchFamily="34" charset="-122"/>
          <a:cs typeface="+mn-cs"/>
        </a:defRPr>
      </a:lvl3pPr>
      <a:lvl4pPr marL="2393950"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Arial" panose="020B0604020202020204" pitchFamily="34" charset="0"/>
          <a:ea typeface="Adobe 黑体 Std R" panose="020B0400000000000000" pitchFamily="34" charset="-122"/>
          <a:cs typeface="+mn-cs"/>
        </a:defRPr>
      </a:lvl4pPr>
      <a:lvl5pPr marL="3077845"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Arial" panose="020B0604020202020204" pitchFamily="34" charset="0"/>
          <a:ea typeface="Adobe 黑体 Std R" panose="020B0400000000000000" pitchFamily="34" charset="-122"/>
          <a:cs typeface="+mn-cs"/>
        </a:defRPr>
      </a:lvl5pPr>
      <a:lvl6pPr marL="3762375"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mn-lt"/>
          <a:ea typeface="+mn-ea"/>
          <a:cs typeface="+mn-cs"/>
        </a:defRPr>
      </a:lvl6pPr>
      <a:lvl7pPr marL="4446270"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mn-lt"/>
          <a:ea typeface="+mn-ea"/>
          <a:cs typeface="+mn-cs"/>
        </a:defRPr>
      </a:lvl7pPr>
      <a:lvl8pPr marL="5130165"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mn-lt"/>
          <a:ea typeface="+mn-ea"/>
          <a:cs typeface="+mn-cs"/>
        </a:defRPr>
      </a:lvl8pPr>
      <a:lvl9pPr marL="5814060" indent="-341630" algn="l" defTabSz="1367790" rtl="0" eaLnBrk="1" latinLnBrk="0" hangingPunct="1">
        <a:lnSpc>
          <a:spcPct val="90000"/>
        </a:lnSpc>
        <a:spcBef>
          <a:spcPct val="150000"/>
        </a:spcBef>
        <a:buFont typeface="Arial" panose="020B0604020202020204" pitchFamily="34" charset="0"/>
        <a:buChar char="•"/>
        <a:defRPr sz="2690" kern="1200">
          <a:solidFill>
            <a:schemeClr val="tx1"/>
          </a:solidFill>
          <a:latin typeface="+mn-lt"/>
          <a:ea typeface="+mn-ea"/>
          <a:cs typeface="+mn-cs"/>
        </a:defRPr>
      </a:lvl9pPr>
    </p:bodyStyle>
    <p:otherStyle>
      <a:defPPr>
        <a:defRPr lang="en-US"/>
      </a:defPPr>
      <a:lvl1pPr marL="0" algn="l" defTabSz="1367790" rtl="0" eaLnBrk="1" latinLnBrk="0" hangingPunct="1">
        <a:defRPr sz="2690" kern="1200">
          <a:solidFill>
            <a:schemeClr val="tx1"/>
          </a:solidFill>
          <a:latin typeface="+mn-lt"/>
          <a:ea typeface="+mn-ea"/>
          <a:cs typeface="+mn-cs"/>
        </a:defRPr>
      </a:lvl1pPr>
      <a:lvl2pPr marL="683895" algn="l" defTabSz="1367790" rtl="0" eaLnBrk="1" latinLnBrk="0" hangingPunct="1">
        <a:defRPr sz="2690" kern="1200">
          <a:solidFill>
            <a:schemeClr val="tx1"/>
          </a:solidFill>
          <a:latin typeface="+mn-lt"/>
          <a:ea typeface="+mn-ea"/>
          <a:cs typeface="+mn-cs"/>
        </a:defRPr>
      </a:lvl2pPr>
      <a:lvl3pPr marL="1367790" algn="l" defTabSz="1367790" rtl="0" eaLnBrk="1" latinLnBrk="0" hangingPunct="1">
        <a:defRPr sz="2690" kern="1200">
          <a:solidFill>
            <a:schemeClr val="tx1"/>
          </a:solidFill>
          <a:latin typeface="+mn-lt"/>
          <a:ea typeface="+mn-ea"/>
          <a:cs typeface="+mn-cs"/>
        </a:defRPr>
      </a:lvl3pPr>
      <a:lvl4pPr marL="2051685" algn="l" defTabSz="1367790" rtl="0" eaLnBrk="1" latinLnBrk="0" hangingPunct="1">
        <a:defRPr sz="2690" kern="1200">
          <a:solidFill>
            <a:schemeClr val="tx1"/>
          </a:solidFill>
          <a:latin typeface="+mn-lt"/>
          <a:ea typeface="+mn-ea"/>
          <a:cs typeface="+mn-cs"/>
        </a:defRPr>
      </a:lvl4pPr>
      <a:lvl5pPr marL="2736215" algn="l" defTabSz="1367790" rtl="0" eaLnBrk="1" latinLnBrk="0" hangingPunct="1">
        <a:defRPr sz="2690" kern="1200">
          <a:solidFill>
            <a:schemeClr val="tx1"/>
          </a:solidFill>
          <a:latin typeface="+mn-lt"/>
          <a:ea typeface="+mn-ea"/>
          <a:cs typeface="+mn-cs"/>
        </a:defRPr>
      </a:lvl5pPr>
      <a:lvl6pPr marL="3420110" algn="l" defTabSz="1367790" rtl="0" eaLnBrk="1" latinLnBrk="0" hangingPunct="1">
        <a:defRPr sz="2690" kern="1200">
          <a:solidFill>
            <a:schemeClr val="tx1"/>
          </a:solidFill>
          <a:latin typeface="+mn-lt"/>
          <a:ea typeface="+mn-ea"/>
          <a:cs typeface="+mn-cs"/>
        </a:defRPr>
      </a:lvl6pPr>
      <a:lvl7pPr marL="4104005" algn="l" defTabSz="1367790" rtl="0" eaLnBrk="1" latinLnBrk="0" hangingPunct="1">
        <a:defRPr sz="2690" kern="1200">
          <a:solidFill>
            <a:schemeClr val="tx1"/>
          </a:solidFill>
          <a:latin typeface="+mn-lt"/>
          <a:ea typeface="+mn-ea"/>
          <a:cs typeface="+mn-cs"/>
        </a:defRPr>
      </a:lvl7pPr>
      <a:lvl8pPr marL="4787900" algn="l" defTabSz="1367790" rtl="0" eaLnBrk="1" latinLnBrk="0" hangingPunct="1">
        <a:defRPr sz="2690" kern="1200">
          <a:solidFill>
            <a:schemeClr val="tx1"/>
          </a:solidFill>
          <a:latin typeface="+mn-lt"/>
          <a:ea typeface="+mn-ea"/>
          <a:cs typeface="+mn-cs"/>
        </a:defRPr>
      </a:lvl8pPr>
      <a:lvl9pPr marL="5472430" algn="l" defTabSz="1367790" rtl="0" eaLnBrk="1" latinLnBrk="0" hangingPunct="1">
        <a:defRPr sz="26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3.xml"/><Relationship Id="rId7" Type="http://schemas.openxmlformats.org/officeDocument/2006/relationships/image" Target="../media/image1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2.jpeg"/><Relationship Id="rId5" Type="http://schemas.openxmlformats.org/officeDocument/2006/relationships/slideLayout" Target="../slideLayouts/slideLayout2.xml"/><Relationship Id="rId4" Type="http://schemas.openxmlformats.org/officeDocument/2006/relationships/tags" Target="../tags/tag1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9.jpe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18.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17.png"/><Relationship Id="rId5" Type="http://schemas.openxmlformats.org/officeDocument/2006/relationships/tags" Target="../tags/tag19.xml"/><Relationship Id="rId10" Type="http://schemas.openxmlformats.org/officeDocument/2006/relationships/image" Target="../media/image16.jpeg"/><Relationship Id="rId4" Type="http://schemas.openxmlformats.org/officeDocument/2006/relationships/tags" Target="../tags/tag18.xml"/><Relationship Id="rId9"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294833" y="8429446"/>
            <a:ext cx="4191080" cy="361950"/>
          </a:xfrm>
          <a:prstGeom prst="rect">
            <a:avLst/>
          </a:prstGeom>
          <a:noFill/>
        </p:spPr>
        <p:txBody>
          <a:bodyPr wrap="square" rtlCol="0">
            <a:spAutoFit/>
            <a:scene3d>
              <a:camera prst="orthographicFront"/>
              <a:lightRig rig="threePt" dir="t"/>
            </a:scene3d>
          </a:bodyPr>
          <a:lstStyle/>
          <a:p>
            <a:r>
              <a:rPr lang="en-US" altLang="zh-CN" sz="1760" b="1" dirty="0">
                <a:latin typeface="Times New Roman" panose="02020603050405020304" charset="0"/>
                <a:ea typeface="Times New Roman" panose="02020603050405020304" charset="0"/>
                <a:cs typeface="Times New Roman" panose="02020603050405020304" charset="0"/>
              </a:rPr>
              <a:t>In-Row Precision Air Cooling </a:t>
            </a:r>
          </a:p>
        </p:txBody>
      </p:sp>
      <p:sp>
        <p:nvSpPr>
          <p:cNvPr id="6" name="矩形 5"/>
          <p:cNvSpPr/>
          <p:nvPr/>
        </p:nvSpPr>
        <p:spPr>
          <a:xfrm>
            <a:off x="2540" y="0"/>
            <a:ext cx="7548245" cy="10260330"/>
          </a:xfrm>
          <a:prstGeom prst="rect">
            <a:avLst/>
          </a:prstGeom>
          <a:solidFill>
            <a:srgbClr val="03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a:p>
        </p:txBody>
      </p:sp>
      <p:pic>
        <p:nvPicPr>
          <p:cNvPr id="4" name="图片 3" descr="封面9"/>
          <p:cNvPicPr>
            <a:picLocks noChangeAspect="1"/>
          </p:cNvPicPr>
          <p:nvPr/>
        </p:nvPicPr>
        <p:blipFill>
          <a:blip r:embed="rId9"/>
          <a:stretch>
            <a:fillRect/>
          </a:stretch>
        </p:blipFill>
        <p:spPr>
          <a:xfrm>
            <a:off x="7560310" y="1419860"/>
            <a:ext cx="7554595" cy="4596130"/>
          </a:xfrm>
          <a:prstGeom prst="rect">
            <a:avLst/>
          </a:prstGeom>
        </p:spPr>
      </p:pic>
      <p:cxnSp>
        <p:nvCxnSpPr>
          <p:cNvPr id="23" name="直接连接符 22"/>
          <p:cNvCxnSpPr/>
          <p:nvPr/>
        </p:nvCxnSpPr>
        <p:spPr>
          <a:xfrm flipH="1">
            <a:off x="13168929" y="6016307"/>
            <a:ext cx="1645815" cy="0"/>
          </a:xfrm>
          <a:prstGeom prst="line">
            <a:avLst/>
          </a:prstGeom>
          <a:ln w="47625">
            <a:solidFill>
              <a:srgbClr val="47B5E9"/>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718578" y="2461254"/>
            <a:ext cx="6223519" cy="3394813"/>
          </a:xfrm>
          <a:prstGeom prst="rect">
            <a:avLst/>
          </a:prstGeom>
        </p:spPr>
      </p:pic>
      <p:sp>
        <p:nvSpPr>
          <p:cNvPr id="5" name="文本框 4"/>
          <p:cNvSpPr txBox="1"/>
          <p:nvPr>
            <p:custDataLst>
              <p:tags r:id="rId1"/>
            </p:custDataLst>
          </p:nvPr>
        </p:nvSpPr>
        <p:spPr>
          <a:xfrm>
            <a:off x="752223" y="424769"/>
            <a:ext cx="1710725" cy="240066"/>
          </a:xfrm>
          <a:prstGeom prst="rect">
            <a:avLst/>
          </a:prstGeom>
          <a:noFill/>
        </p:spPr>
        <p:txBody>
          <a:bodyPr wrap="none" rtlCol="0">
            <a:spAutoFit/>
          </a:bodyPr>
          <a:lstStyle/>
          <a:p>
            <a:pPr algn="l"/>
            <a:r>
              <a:rPr lang="zh-CN" altLang="en-US" sz="960" b="1" dirty="0">
                <a:solidFill>
                  <a:schemeClr val="bg1"/>
                </a:solidFill>
                <a:latin typeface="Times New Roman" panose="02020603050405020304" charset="0"/>
                <a:cs typeface="Times New Roman" panose="02020603050405020304" charset="0"/>
              </a:rPr>
              <a:t>Version No.:CN</a:t>
            </a:r>
            <a:r>
              <a:rPr lang="en-US" altLang="zh-CN" sz="960" b="1" dirty="0">
                <a:solidFill>
                  <a:schemeClr val="bg1"/>
                </a:solidFill>
                <a:latin typeface="Times New Roman" panose="02020603050405020304" charset="0"/>
                <a:cs typeface="Times New Roman" panose="02020603050405020304" charset="0"/>
              </a:rPr>
              <a:t>240704</a:t>
            </a:r>
            <a:r>
              <a:rPr lang="zh-CN" altLang="en-US" sz="960" b="1" dirty="0">
                <a:solidFill>
                  <a:schemeClr val="bg1"/>
                </a:solidFill>
                <a:latin typeface="Times New Roman" panose="02020603050405020304" charset="0"/>
                <a:cs typeface="Times New Roman" panose="02020603050405020304" charset="0"/>
              </a:rPr>
              <a:t>(</a:t>
            </a:r>
            <a:r>
              <a:rPr lang="en-US" altLang="zh-CN" sz="960" b="1" dirty="0">
                <a:solidFill>
                  <a:schemeClr val="bg1"/>
                </a:solidFill>
                <a:latin typeface="Times New Roman" panose="02020603050405020304" charset="0"/>
                <a:cs typeface="Times New Roman" panose="02020603050405020304" charset="0"/>
              </a:rPr>
              <a:t>2</a:t>
            </a:r>
            <a:r>
              <a:rPr lang="zh-CN" altLang="en-US" sz="960" b="1" dirty="0">
                <a:solidFill>
                  <a:schemeClr val="bg1"/>
                </a:solidFill>
                <a:latin typeface="Times New Roman" panose="02020603050405020304" charset="0"/>
                <a:cs typeface="Times New Roman" panose="02020603050405020304" charset="0"/>
              </a:rPr>
              <a:t>.0V)</a:t>
            </a:r>
          </a:p>
        </p:txBody>
      </p:sp>
      <p:grpSp>
        <p:nvGrpSpPr>
          <p:cNvPr id="22" name="组合 21"/>
          <p:cNvGrpSpPr/>
          <p:nvPr/>
        </p:nvGrpSpPr>
        <p:grpSpPr>
          <a:xfrm>
            <a:off x="7922895" y="1010285"/>
            <a:ext cx="2890862" cy="730028"/>
            <a:chOff x="12477" y="1591"/>
            <a:chExt cx="4744" cy="1198"/>
          </a:xfrm>
        </p:grpSpPr>
        <p:pic>
          <p:nvPicPr>
            <p:cNvPr id="21" name="图片 20" descr="334"/>
            <p:cNvPicPr>
              <a:picLocks noChangeAspect="1"/>
            </p:cNvPicPr>
            <p:nvPr>
              <p:custDataLst>
                <p:tags r:id="rId6"/>
              </p:custDataLst>
            </p:nvPr>
          </p:nvPicPr>
          <p:blipFill>
            <a:blip r:embed="rId11"/>
            <a:stretch>
              <a:fillRect/>
            </a:stretch>
          </p:blipFill>
          <p:spPr>
            <a:xfrm>
              <a:off x="12477" y="1591"/>
              <a:ext cx="3762" cy="942"/>
            </a:xfrm>
            <a:prstGeom prst="rect">
              <a:avLst/>
            </a:prstGeom>
          </p:spPr>
        </p:pic>
        <p:sp>
          <p:nvSpPr>
            <p:cNvPr id="2" name="object 5"/>
            <p:cNvSpPr txBox="1">
              <a:spLocks noGrp="1"/>
            </p:cNvSpPr>
            <p:nvPr>
              <p:custDataLst>
                <p:tags r:id="rId7"/>
              </p:custDataLst>
            </p:nvPr>
          </p:nvSpPr>
          <p:spPr>
            <a:xfrm>
              <a:off x="12939" y="2443"/>
              <a:ext cx="4282" cy="346"/>
            </a:xfrm>
            <a:prstGeom prst="rect">
              <a:avLst/>
            </a:prstGeom>
          </p:spPr>
          <p:txBody>
            <a:bodyPr vert="horz" wrap="square" lIns="0" tIns="12429" rIns="0" bIns="0" rtlCol="0">
              <a:spAutoFit/>
            </a:bodyPr>
            <a:lstStyle>
              <a:lvl1pPr>
                <a:defRPr sz="2500" b="0" i="0">
                  <a:solidFill>
                    <a:srgbClr val="129C8F"/>
                  </a:solidFill>
                  <a:latin typeface="Times New Roman" panose="02020603050405020304" charset="0"/>
                  <a:ea typeface="Times New Roman" panose="02020603050405020304" charset="0"/>
                  <a:cs typeface="Arial" panose="020B0604020202020204" pitchFamily="34" charset="0"/>
                  <a:sym typeface="Arial" panose="020B0604020202020204" pitchFamily="34" charset="0"/>
                </a:defRPr>
              </a:lvl1pPr>
            </a:lstStyle>
            <a:p>
              <a:pPr marL="12700" indent="0" fontAlgn="auto">
                <a:spcBef>
                  <a:spcPts val="700"/>
                </a:spcBef>
              </a:pPr>
              <a:r>
                <a:rPr lang="en-US" sz="1345" b="1" dirty="0">
                  <a:solidFill>
                    <a:schemeClr val="tx1"/>
                  </a:solidFill>
                  <a:cs typeface="Times New Roman" panose="02020603050405020304" charset="0"/>
                </a:rPr>
                <a:t>I</a:t>
              </a:r>
              <a:r>
                <a:rPr sz="1345" b="1" dirty="0">
                  <a:solidFill>
                    <a:schemeClr val="tx1"/>
                  </a:solidFill>
                  <a:cs typeface="Times New Roman" panose="02020603050405020304" charset="0"/>
                </a:rPr>
                <a:t>nnovati</a:t>
              </a:r>
              <a:r>
                <a:rPr lang="en-US" sz="1345" b="1" dirty="0">
                  <a:solidFill>
                    <a:schemeClr val="tx1"/>
                  </a:solidFill>
                  <a:cs typeface="Times New Roman" panose="02020603050405020304" charset="0"/>
                </a:rPr>
                <a:t>o</a:t>
              </a:r>
              <a:r>
                <a:rPr sz="1345" b="1" dirty="0">
                  <a:solidFill>
                    <a:schemeClr val="tx1"/>
                  </a:solidFill>
                  <a:cs typeface="Times New Roman" panose="02020603050405020304" charset="0"/>
                </a:rPr>
                <a:t>n</a:t>
              </a:r>
              <a:r>
                <a:rPr lang="en-US" sz="1345" b="1" dirty="0">
                  <a:solidFill>
                    <a:schemeClr val="tx1"/>
                  </a:solidFill>
                  <a:cs typeface="Times New Roman" panose="02020603050405020304" charset="0"/>
                </a:rPr>
                <a:t> </a:t>
              </a:r>
              <a:r>
                <a:rPr sz="1345" b="1" dirty="0">
                  <a:solidFill>
                    <a:schemeClr val="tx1"/>
                  </a:solidFill>
                  <a:cs typeface="Times New Roman" panose="02020603050405020304" charset="0"/>
                </a:rPr>
                <a:t>and</a:t>
              </a:r>
              <a:r>
                <a:rPr lang="en-US" sz="1345" b="1" dirty="0">
                  <a:solidFill>
                    <a:schemeClr val="tx1"/>
                  </a:solidFill>
                  <a:cs typeface="Times New Roman" panose="02020603050405020304" charset="0"/>
                </a:rPr>
                <a:t> Pre</a:t>
              </a:r>
              <a:r>
                <a:rPr sz="1345" b="1" dirty="0">
                  <a:solidFill>
                    <a:schemeClr val="tx1"/>
                  </a:solidFill>
                  <a:cs typeface="Times New Roman" panose="02020603050405020304" charset="0"/>
                </a:rPr>
                <a:t>cision</a:t>
              </a:r>
            </a:p>
          </p:txBody>
        </p:sp>
      </p:grpSp>
      <p:sp>
        <p:nvSpPr>
          <p:cNvPr id="32" name="object 8"/>
          <p:cNvSpPr txBox="1"/>
          <p:nvPr>
            <p:custDataLst>
              <p:tags r:id="rId2"/>
            </p:custDataLst>
          </p:nvPr>
        </p:nvSpPr>
        <p:spPr>
          <a:xfrm>
            <a:off x="11615981" y="5413663"/>
            <a:ext cx="3138876" cy="301625"/>
          </a:xfrm>
          <a:prstGeom prst="rect">
            <a:avLst/>
          </a:prstGeom>
        </p:spPr>
        <p:txBody>
          <a:bodyPr vert="horz" wrap="square" lIns="0" tIns="7218" rIns="0" bIns="0" rtlCol="0">
            <a:spAutoFit/>
          </a:bodyPr>
          <a:lstStyle/>
          <a:p>
            <a:pPr marL="12700">
              <a:lnSpc>
                <a:spcPct val="100000"/>
              </a:lnSpc>
              <a:spcBef>
                <a:spcPts val="100"/>
              </a:spcBef>
            </a:pPr>
            <a:r>
              <a:rPr sz="1920" spc="-90" dirty="0">
                <a:solidFill>
                  <a:schemeClr val="bg1"/>
                </a:solidFill>
                <a:latin typeface="Calibri" panose="020F0502020204030204" charset="0"/>
                <a:ea typeface="Calibri" panose="020F0502020204030204" charset="0"/>
                <a:cs typeface="Calibri" panose="020F0502020204030204" charset="0"/>
              </a:rPr>
              <a:t>Data Center/ IT Equipment Room</a:t>
            </a:r>
          </a:p>
        </p:txBody>
      </p:sp>
      <p:sp>
        <p:nvSpPr>
          <p:cNvPr id="17" name="object 7"/>
          <p:cNvSpPr txBox="1"/>
          <p:nvPr>
            <p:custDataLst>
              <p:tags r:id="rId3"/>
            </p:custDataLst>
          </p:nvPr>
        </p:nvSpPr>
        <p:spPr>
          <a:xfrm>
            <a:off x="780415" y="8167370"/>
            <a:ext cx="4340225" cy="1460500"/>
          </a:xfrm>
          <a:prstGeom prst="rect">
            <a:avLst/>
          </a:prstGeom>
        </p:spPr>
        <p:txBody>
          <a:bodyPr vert="horz" wrap="square" lIns="0" tIns="100343" rIns="0" bIns="0" rtlCol="0">
            <a:spAutoFit/>
          </a:bodyPr>
          <a:lstStyle/>
          <a:p>
            <a:pPr marL="36830">
              <a:lnSpc>
                <a:spcPct val="100000"/>
              </a:lnSpc>
              <a:spcBef>
                <a:spcPts val="1390"/>
              </a:spcBef>
            </a:pPr>
            <a:r>
              <a:rPr sz="1365" b="1" dirty="0">
                <a:solidFill>
                  <a:schemeClr val="bg1"/>
                </a:solidFill>
                <a:latin typeface="Calibri" panose="020F0502020204030204" charset="0"/>
                <a:ea typeface="Calibri" panose="020F0502020204030204" charset="0"/>
                <a:cs typeface="Arial" panose="020B0604020202020204" pitchFamily="34" charset="0"/>
              </a:rPr>
              <a:t>HEFE</a:t>
            </a:r>
            <a:r>
              <a:rPr lang="en-US" sz="1365" b="1" dirty="0">
                <a:solidFill>
                  <a:schemeClr val="bg1"/>
                </a:solidFill>
                <a:latin typeface="Calibri" panose="020F0502020204030204" charset="0"/>
                <a:ea typeface="Calibri" panose="020F0502020204030204" charset="0"/>
                <a:cs typeface="Arial" panose="020B0604020202020204" pitchFamily="34" charset="0"/>
              </a:rPr>
              <a:t>I </a:t>
            </a:r>
            <a:r>
              <a:rPr sz="1365" b="1" dirty="0">
                <a:solidFill>
                  <a:schemeClr val="bg1"/>
                </a:solidFill>
                <a:latin typeface="Calibri" panose="020F0502020204030204" charset="0"/>
                <a:ea typeface="Calibri" panose="020F0502020204030204" charset="0"/>
                <a:cs typeface="Arial" panose="020B0604020202020204" pitchFamily="34" charset="0"/>
              </a:rPr>
              <a:t>COOLNET POWER CO.,LTD</a:t>
            </a:r>
          </a:p>
          <a:p>
            <a:pPr>
              <a:lnSpc>
                <a:spcPct val="100000"/>
              </a:lnSpc>
              <a:spcBef>
                <a:spcPts val="35"/>
              </a:spcBef>
            </a:pPr>
            <a:endParaRPr sz="710" dirty="0">
              <a:solidFill>
                <a:schemeClr val="bg1"/>
              </a:solidFill>
              <a:latin typeface="Calibri" panose="020F0502020204030204" charset="0"/>
              <a:ea typeface="Calibri" panose="020F0502020204030204" charset="0"/>
              <a:cs typeface="Calibri" panose="020F0502020204030204" charset="0"/>
            </a:endParaRPr>
          </a:p>
          <a:p>
            <a:pPr>
              <a:lnSpc>
                <a:spcPct val="100000"/>
              </a:lnSpc>
              <a:spcBef>
                <a:spcPts val="35"/>
              </a:spcBef>
            </a:pPr>
            <a:r>
              <a:rPr lang="zh-CN" altLang="en-US" sz="855" dirty="0">
                <a:solidFill>
                  <a:schemeClr val="bg1"/>
                </a:solidFill>
                <a:latin typeface="Calibri" panose="020F0502020204030204" charset="0"/>
                <a:ea typeface="Calibri" panose="020F0502020204030204" charset="0"/>
                <a:cs typeface="Calibri" panose="020F0502020204030204" charset="0"/>
              </a:rPr>
              <a:t>Add:Building F1, Xingmengyuan Mansion, High-tech Zone, Hefei</a:t>
            </a:r>
            <a:r>
              <a:rPr lang="en-US" altLang="zh-CN" sz="855" dirty="0">
                <a:solidFill>
                  <a:schemeClr val="bg1"/>
                </a:solidFill>
                <a:latin typeface="Calibri" panose="020F0502020204030204" charset="0"/>
                <a:ea typeface="Calibri" panose="020F0502020204030204" charset="0"/>
                <a:cs typeface="Calibri" panose="020F0502020204030204" charset="0"/>
              </a:rPr>
              <a:t> </a:t>
            </a:r>
            <a:r>
              <a:rPr lang="zh-CN" altLang="en-US" sz="855" dirty="0">
                <a:solidFill>
                  <a:schemeClr val="bg1"/>
                </a:solidFill>
                <a:latin typeface="Calibri" panose="020F0502020204030204" charset="0"/>
                <a:ea typeface="Calibri" panose="020F0502020204030204" charset="0"/>
                <a:cs typeface="Calibri" panose="020F0502020204030204" charset="0"/>
              </a:rPr>
              <a:t>City, Anhui Province, China</a:t>
            </a:r>
          </a:p>
          <a:p>
            <a:pPr>
              <a:lnSpc>
                <a:spcPct val="100000"/>
              </a:lnSpc>
              <a:spcBef>
                <a:spcPts val="35"/>
              </a:spcBef>
            </a:pPr>
            <a:r>
              <a:rPr lang="zh-CN" altLang="en-US" sz="855" dirty="0">
                <a:solidFill>
                  <a:schemeClr val="bg1"/>
                </a:solidFill>
                <a:latin typeface="Calibri" panose="020F0502020204030204" charset="0"/>
                <a:ea typeface="Calibri" panose="020F0502020204030204" charset="0"/>
                <a:cs typeface="Calibri" panose="020F0502020204030204" charset="0"/>
              </a:rPr>
              <a:t>Tel: +86-551-65568275   Fax:+86-551-65568275</a:t>
            </a:r>
          </a:p>
          <a:p>
            <a:pPr>
              <a:lnSpc>
                <a:spcPct val="100000"/>
              </a:lnSpc>
              <a:spcBef>
                <a:spcPts val="35"/>
              </a:spcBef>
            </a:pPr>
            <a:r>
              <a:rPr lang="zh-CN" altLang="en-US" sz="855" dirty="0">
                <a:solidFill>
                  <a:schemeClr val="bg1"/>
                </a:solidFill>
                <a:latin typeface="Calibri" panose="020F0502020204030204" charset="0"/>
                <a:ea typeface="Calibri" panose="020F0502020204030204" charset="0"/>
                <a:cs typeface="Calibri" panose="020F0502020204030204" charset="0"/>
              </a:rPr>
              <a:t>Website: www.coolnetpower.com </a:t>
            </a:r>
          </a:p>
          <a:p>
            <a:pPr>
              <a:lnSpc>
                <a:spcPct val="100000"/>
              </a:lnSpc>
              <a:spcBef>
                <a:spcPts val="35"/>
              </a:spcBef>
            </a:pPr>
            <a:endParaRPr lang="en-US" altLang="zh-CN" sz="855" dirty="0">
              <a:solidFill>
                <a:schemeClr val="bg1"/>
              </a:solidFill>
              <a:latin typeface="Calibri" panose="020F0502020204030204" charset="0"/>
              <a:ea typeface="Calibri" panose="020F0502020204030204" charset="0"/>
              <a:cs typeface="Calibri" panose="020F0502020204030204" charset="0"/>
            </a:endParaRPr>
          </a:p>
          <a:p>
            <a:pPr marL="12700" marR="5080">
              <a:lnSpc>
                <a:spcPct val="124000"/>
              </a:lnSpc>
            </a:pPr>
            <a:r>
              <a:rPr lang="zh-CN" altLang="en-US" sz="855" dirty="0">
                <a:solidFill>
                  <a:schemeClr val="bg1"/>
                </a:solidFill>
                <a:latin typeface="Calibri" panose="020F0502020204030204" charset="0"/>
                <a:ea typeface="Calibri" panose="020F0502020204030204" charset="0"/>
                <a:cs typeface="Calibri" panose="020F0502020204030204" charset="0"/>
              </a:rPr>
              <a:t>The name of Coolnet and logo are the registered trademark only for Coolnet.</a:t>
            </a:r>
          </a:p>
          <a:p>
            <a:pPr marL="12700" marR="5080">
              <a:lnSpc>
                <a:spcPct val="124000"/>
              </a:lnSpc>
            </a:pPr>
            <a:r>
              <a:rPr lang="zh-CN" altLang="en-US" sz="855" dirty="0">
                <a:solidFill>
                  <a:schemeClr val="bg1"/>
                </a:solidFill>
                <a:latin typeface="Calibri" panose="020F0502020204030204" charset="0"/>
                <a:ea typeface="Calibri" panose="020F0502020204030204" charset="0"/>
                <a:cs typeface="Calibri" panose="020F0502020204030204" charset="0"/>
              </a:rPr>
              <a:t>©</a:t>
            </a:r>
            <a:r>
              <a:rPr lang="en-US" altLang="zh-CN" sz="855" dirty="0">
                <a:solidFill>
                  <a:schemeClr val="bg1"/>
                </a:solidFill>
                <a:latin typeface="Calibri" panose="020F0502020204030204" charset="0"/>
                <a:ea typeface="Calibri" panose="020F0502020204030204" charset="0"/>
                <a:cs typeface="Calibri" panose="020F0502020204030204" charset="0"/>
              </a:rPr>
              <a:t>2024</a:t>
            </a:r>
            <a:r>
              <a:rPr lang="zh-CN" altLang="en-US" sz="855" dirty="0">
                <a:solidFill>
                  <a:schemeClr val="bg1"/>
                </a:solidFill>
                <a:latin typeface="Calibri" panose="020F0502020204030204" charset="0"/>
                <a:ea typeface="Calibri" panose="020F0502020204030204" charset="0"/>
                <a:cs typeface="Calibri" panose="020F0502020204030204" charset="0"/>
              </a:rPr>
              <a:t> by Coolnet company </a:t>
            </a:r>
          </a:p>
          <a:p>
            <a:pPr marL="12700" marR="5080">
              <a:lnSpc>
                <a:spcPct val="124000"/>
              </a:lnSpc>
            </a:pPr>
            <a:r>
              <a:rPr lang="zh-CN" altLang="en-US" sz="855" dirty="0">
                <a:solidFill>
                  <a:schemeClr val="bg1"/>
                </a:solidFill>
                <a:latin typeface="Calibri" panose="020F0502020204030204" charset="0"/>
                <a:ea typeface="Calibri" panose="020F0502020204030204" charset="0"/>
                <a:cs typeface="Calibri" panose="020F0502020204030204" charset="0"/>
              </a:rPr>
              <a:t>There is no notification on any modification of the documents</a:t>
            </a:r>
            <a:r>
              <a:rPr lang="zh-CN" altLang="en-US" sz="855" dirty="0">
                <a:solidFill>
                  <a:schemeClr val="tx2"/>
                </a:solidFill>
                <a:latin typeface="Calibri" panose="020F0502020204030204" charset="0"/>
                <a:ea typeface="Calibri" panose="020F0502020204030204" charset="0"/>
                <a:cs typeface="Calibri" panose="020F0502020204030204" charset="0"/>
              </a:rPr>
              <a:t>. </a:t>
            </a:r>
          </a:p>
        </p:txBody>
      </p:sp>
      <p:pic>
        <p:nvPicPr>
          <p:cNvPr id="19" name="图片 18"/>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a:xfrm>
            <a:off x="797752" y="7778062"/>
            <a:ext cx="2307928" cy="423326"/>
          </a:xfrm>
          <a:prstGeom prst="rect">
            <a:avLst/>
          </a:prstGeom>
        </p:spPr>
      </p:pic>
      <p:sp>
        <p:nvSpPr>
          <p:cNvPr id="28" name="object 6"/>
          <p:cNvSpPr txBox="1"/>
          <p:nvPr>
            <p:custDataLst>
              <p:tags r:id="rId5"/>
            </p:custDataLst>
          </p:nvPr>
        </p:nvSpPr>
        <p:spPr>
          <a:xfrm>
            <a:off x="10353972" y="7738418"/>
            <a:ext cx="2815300" cy="779145"/>
          </a:xfrm>
          <a:prstGeom prst="rect">
            <a:avLst/>
          </a:prstGeom>
        </p:spPr>
        <p:txBody>
          <a:bodyPr vert="horz" wrap="square" lIns="0" tIns="12429" rIns="0" bIns="0" rtlCol="0">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lnSpc>
                <a:spcPct val="100000"/>
              </a:lnSpc>
              <a:spcBef>
                <a:spcPts val="100"/>
              </a:spcBef>
              <a:buClrTx/>
              <a:buSzTx/>
              <a:buFontTx/>
            </a:pPr>
            <a:r>
              <a:rPr sz="4990" b="1" dirty="0" err="1">
                <a:solidFill>
                  <a:srgbClr val="0364A7"/>
                </a:solidFill>
                <a:latin typeface="Times New Roman" panose="02020603050405020304" charset="0"/>
                <a:cs typeface="Times New Roman" panose="02020603050405020304" charset="0"/>
                <a:sym typeface="+mn-ea"/>
              </a:rPr>
              <a:t>Cool-</a:t>
            </a:r>
            <a:r>
              <a:rPr lang="en-US" sz="4990" b="1" dirty="0" err="1">
                <a:solidFill>
                  <a:srgbClr val="0364A7"/>
                </a:solidFill>
                <a:latin typeface="Times New Roman" panose="02020603050405020304" charset="0"/>
                <a:cs typeface="Times New Roman" panose="02020603050405020304" charset="0"/>
                <a:sym typeface="+mn-ea"/>
              </a:rPr>
              <a:t>Row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鸟瞰1 拷贝"/>
          <p:cNvPicPr>
            <a:picLocks noChangeAspect="1"/>
          </p:cNvPicPr>
          <p:nvPr/>
        </p:nvPicPr>
        <p:blipFill>
          <a:blip r:embed="rId5"/>
          <a:stretch>
            <a:fillRect/>
          </a:stretch>
        </p:blipFill>
        <p:spPr>
          <a:xfrm>
            <a:off x="819329" y="859215"/>
            <a:ext cx="5879223" cy="3273548"/>
          </a:xfrm>
          <a:prstGeom prst="rect">
            <a:avLst/>
          </a:prstGeom>
        </p:spPr>
      </p:pic>
      <p:sp>
        <p:nvSpPr>
          <p:cNvPr id="6" name="object 12"/>
          <p:cNvSpPr txBox="1"/>
          <p:nvPr/>
        </p:nvSpPr>
        <p:spPr>
          <a:xfrm>
            <a:off x="843095" y="4191872"/>
            <a:ext cx="5795130" cy="3449955"/>
          </a:xfrm>
          <a:prstGeom prst="rect">
            <a:avLst/>
          </a:prstGeom>
        </p:spPr>
        <p:txBody>
          <a:bodyPr vert="horz" wrap="square" lIns="0" tIns="7218" rIns="0" bIns="0" rtlCol="0">
            <a:spAutoFit/>
          </a:bodyPr>
          <a:lstStyle/>
          <a:p>
            <a:pPr marL="13970" marR="10795" indent="0" algn="just" fontAlgn="auto">
              <a:lnSpc>
                <a:spcPts val="1410"/>
              </a:lnSpc>
              <a:spcBef>
                <a:spcPts val="60"/>
              </a:spcBef>
            </a:pPr>
            <a:r>
              <a:rPr sz="1010" spc="-40" dirty="0">
                <a:solidFill>
                  <a:srgbClr val="0A0A0A"/>
                </a:solidFill>
                <a:latin typeface="Arial" panose="020B0604020202020204"/>
                <a:cs typeface="Arial" panose="020B0604020202020204"/>
              </a:rPr>
              <a:t>Coolnet focuses on the R&amp;D, production</a:t>
            </a:r>
            <a:r>
              <a:rPr lang="en-US" sz="1010" spc="-40" dirty="0">
                <a:solidFill>
                  <a:srgbClr val="0A0A0A"/>
                </a:solidFill>
                <a:latin typeface="Arial" panose="020B0604020202020204"/>
                <a:cs typeface="Arial" panose="020B0604020202020204"/>
              </a:rPr>
              <a:t>,</a:t>
            </a:r>
            <a:r>
              <a:rPr sz="1010" spc="-40" dirty="0">
                <a:solidFill>
                  <a:srgbClr val="0A0A0A"/>
                </a:solidFill>
                <a:latin typeface="Arial" panose="020B0604020202020204"/>
                <a:cs typeface="Arial" panose="020B0604020202020204"/>
              </a:rPr>
              <a:t> and application of data center integrated solutions. As technical consulting, product supply, system integrator</a:t>
            </a:r>
            <a:r>
              <a:rPr lang="en-US" sz="1010" spc="-40" dirty="0">
                <a:solidFill>
                  <a:srgbClr val="0A0A0A"/>
                </a:solidFill>
                <a:latin typeface="Arial" panose="020B0604020202020204"/>
                <a:cs typeface="Arial" panose="020B0604020202020204"/>
              </a:rPr>
              <a:t>,</a:t>
            </a:r>
            <a:r>
              <a:rPr sz="1010" spc="-40" dirty="0">
                <a:solidFill>
                  <a:srgbClr val="0A0A0A"/>
                </a:solidFill>
                <a:latin typeface="Arial" panose="020B0604020202020204"/>
                <a:cs typeface="Arial" panose="020B0604020202020204"/>
              </a:rPr>
              <a:t> and service provider, it is committed to serving customers in the fields of communication equipment rooms,</a:t>
            </a:r>
            <a:r>
              <a:rPr lang="en-US" sz="1010" spc="-40"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data centers,</a:t>
            </a:r>
            <a:r>
              <a:rPr lang="en-US" sz="1010" spc="-40"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smart construction</a:t>
            </a:r>
            <a:r>
              <a:rPr lang="en-US" sz="1010" spc="-40" dirty="0">
                <a:solidFill>
                  <a:srgbClr val="0A0A0A"/>
                </a:solidFill>
                <a:latin typeface="Arial" panose="020B0604020202020204"/>
                <a:cs typeface="Arial" panose="020B0604020202020204"/>
              </a:rPr>
              <a:t>,</a:t>
            </a:r>
            <a:r>
              <a:rPr sz="1010" spc="-40" dirty="0">
                <a:solidFill>
                  <a:srgbClr val="0A0A0A"/>
                </a:solidFill>
                <a:latin typeface="Arial" panose="020B0604020202020204"/>
                <a:cs typeface="Arial" panose="020B0604020202020204"/>
              </a:rPr>
              <a:t> and energy management.</a:t>
            </a:r>
          </a:p>
          <a:p>
            <a:pPr marL="13970" marR="10795" indent="0" algn="just" fontAlgn="auto">
              <a:lnSpc>
                <a:spcPts val="1410"/>
              </a:lnSpc>
              <a:spcBef>
                <a:spcPts val="60"/>
              </a:spcBef>
            </a:pPr>
            <a:endParaRPr sz="1010" spc="-40" dirty="0">
              <a:solidFill>
                <a:srgbClr val="0A0A0A"/>
              </a:solidFill>
              <a:latin typeface="Arial" panose="020B0604020202020204"/>
              <a:cs typeface="Arial" panose="020B0604020202020204"/>
            </a:endParaRPr>
          </a:p>
          <a:p>
            <a:pPr marL="13335" marR="11430" indent="0" algn="just" fontAlgn="auto">
              <a:lnSpc>
                <a:spcPts val="1410"/>
              </a:lnSpc>
            </a:pPr>
            <a:r>
              <a:rPr sz="1010" spc="-40" dirty="0">
                <a:solidFill>
                  <a:srgbClr val="0A0A0A"/>
                </a:solidFill>
                <a:latin typeface="Arial" panose="020B0604020202020204"/>
                <a:cs typeface="Arial" panose="020B0604020202020204"/>
              </a:rPr>
              <a:t>Our solutions include data center temperature, humidity</a:t>
            </a:r>
            <a:r>
              <a:rPr lang="en-US" sz="1010" spc="-40" dirty="0">
                <a:solidFill>
                  <a:srgbClr val="0A0A0A"/>
                </a:solidFill>
                <a:latin typeface="Arial" panose="020B0604020202020204"/>
                <a:cs typeface="Arial" panose="020B0604020202020204"/>
              </a:rPr>
              <a:t>,</a:t>
            </a:r>
            <a:r>
              <a:rPr sz="1010" spc="-40" dirty="0">
                <a:solidFill>
                  <a:srgbClr val="0A0A0A"/>
                </a:solidFill>
                <a:latin typeface="Arial" panose="020B0604020202020204"/>
                <a:cs typeface="Arial" panose="020B0604020202020204"/>
              </a:rPr>
              <a:t> and energy-saving solutions, small and medium-sized computer room temperature control solutions, micro-module data center solutions, micro-module cabinet solutions, container</a:t>
            </a:r>
            <a:r>
              <a:rPr lang="en-US" sz="1010" spc="-40"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and modular data center solutions,  communication outdoor cabinet temperature control and energy saving Solutions, cabinet temperature and humidity, and energy-saving solutions.</a:t>
            </a:r>
          </a:p>
          <a:p>
            <a:pPr marL="13335" marR="11430" indent="0" algn="just" fontAlgn="auto">
              <a:lnSpc>
                <a:spcPts val="1410"/>
              </a:lnSpc>
            </a:pPr>
            <a:endParaRPr sz="1010" spc="-40" dirty="0">
              <a:solidFill>
                <a:srgbClr val="0A0A0A"/>
              </a:solidFill>
              <a:latin typeface="Arial" panose="020B0604020202020204"/>
              <a:cs typeface="Arial" panose="020B0604020202020204"/>
            </a:endParaRPr>
          </a:p>
          <a:p>
            <a:pPr marL="12700" marR="5080" indent="0" algn="just" fontAlgn="auto">
              <a:lnSpc>
                <a:spcPts val="1410"/>
              </a:lnSpc>
            </a:pPr>
            <a:r>
              <a:rPr sz="1010" spc="-40" dirty="0">
                <a:solidFill>
                  <a:srgbClr val="0A0A0A"/>
                </a:solidFill>
                <a:latin typeface="Arial" panose="020B0604020202020204"/>
                <a:cs typeface="Arial" panose="020B0604020202020204"/>
              </a:rPr>
              <a:t>Has rich research and manufacturing experience in the field of data center equipment, with world-class laboratories, production testing equipment</a:t>
            </a:r>
            <a:r>
              <a:rPr lang="en-US" sz="1010" spc="-40"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and a complete line of key equipment rooms. And passed the ISO9001 quality management system certification, ISO14001 environmental management system certification, and the products have passed CE certification, CCC certification, CQC certification, CRAA quality certification, etc.</a:t>
            </a:r>
          </a:p>
          <a:p>
            <a:pPr marL="12700" marR="5080" indent="0" algn="just" fontAlgn="auto">
              <a:lnSpc>
                <a:spcPts val="1410"/>
              </a:lnSpc>
            </a:pPr>
            <a:endParaRPr sz="1010" spc="-40" dirty="0">
              <a:solidFill>
                <a:srgbClr val="0A0A0A"/>
              </a:solidFill>
              <a:latin typeface="Arial" panose="020B0604020202020204"/>
              <a:cs typeface="Arial" panose="020B0604020202020204"/>
            </a:endParaRPr>
          </a:p>
          <a:p>
            <a:pPr marL="12700" marR="12700" indent="0" algn="just" fontAlgn="auto">
              <a:lnSpc>
                <a:spcPts val="1410"/>
              </a:lnSpc>
            </a:pPr>
            <a:r>
              <a:rPr sz="1010" spc="-40" dirty="0">
                <a:solidFill>
                  <a:srgbClr val="0A0A0A"/>
                </a:solidFill>
                <a:latin typeface="Arial" panose="020B0604020202020204"/>
                <a:cs typeface="Arial" panose="020B0604020202020204"/>
              </a:rPr>
              <a:t>We are committed to </a:t>
            </a:r>
            <a:r>
              <a:rPr lang="en-US" altLang="zh-CN" sz="1010" spc="-40" dirty="0">
                <a:solidFill>
                  <a:srgbClr val="0A0A0A"/>
                </a:solidFill>
                <a:latin typeface="Arial" panose="020B0604020202020204"/>
                <a:ea typeface="Adobe 黑体 Std R" panose="020B0400000000000000" pitchFamily="34" charset="-122"/>
                <a:cs typeface="Arial" panose="020B0604020202020204"/>
              </a:rPr>
              <a:t>"</a:t>
            </a:r>
            <a:r>
              <a:rPr lang="es-ES" sz="1010" spc="-40" dirty="0" err="1">
                <a:solidFill>
                  <a:srgbClr val="0A0A0A"/>
                </a:solidFill>
                <a:latin typeface="Arial" panose="020B0604020202020204"/>
                <a:cs typeface="Arial" panose="020B0604020202020204"/>
              </a:rPr>
              <a:t>paying</a:t>
            </a:r>
            <a:r>
              <a:rPr sz="1010" spc="-40" dirty="0">
                <a:solidFill>
                  <a:srgbClr val="0A0A0A"/>
                </a:solidFill>
                <a:latin typeface="Arial" panose="020B0604020202020204"/>
                <a:cs typeface="Arial" panose="020B0604020202020204"/>
              </a:rPr>
              <a:t> attention to customer needs and </a:t>
            </a:r>
            <a:r>
              <a:rPr lang="es-ES" sz="1010" spc="-40" dirty="0">
                <a:solidFill>
                  <a:srgbClr val="0A0A0A"/>
                </a:solidFill>
                <a:latin typeface="Arial" panose="020B0604020202020204"/>
                <a:cs typeface="Arial" panose="020B0604020202020204"/>
              </a:rPr>
              <a:t>realizing </a:t>
            </a:r>
            <a:r>
              <a:rPr sz="1010" spc="-40" dirty="0">
                <a:solidFill>
                  <a:srgbClr val="0A0A0A"/>
                </a:solidFill>
                <a:latin typeface="Arial" panose="020B0604020202020204"/>
                <a:cs typeface="Arial" panose="020B0604020202020204"/>
              </a:rPr>
              <a:t>customer value" and establish</a:t>
            </a:r>
            <a:r>
              <a:rPr lang="en-US" sz="1010" spc="-40" dirty="0">
                <a:solidFill>
                  <a:srgbClr val="0A0A0A"/>
                </a:solidFill>
                <a:latin typeface="Arial" panose="020B0604020202020204"/>
                <a:cs typeface="Arial" panose="020B0604020202020204"/>
              </a:rPr>
              <a:t>ing</a:t>
            </a:r>
            <a:r>
              <a:rPr sz="1010" spc="-40" dirty="0">
                <a:solidFill>
                  <a:srgbClr val="0A0A0A"/>
                </a:solidFill>
                <a:latin typeface="Arial" panose="020B0604020202020204"/>
                <a:cs typeface="Arial" panose="020B0604020202020204"/>
              </a:rPr>
              <a:t> a win-win cooperation pattern with customers. To become your most trustworthy, most grateful, most professional, most practical, and most reliable partner with the best vision. We will "make every effort to provide value for money products and services to make customers more competitive", and continue to explore and innovate.</a:t>
            </a:r>
          </a:p>
        </p:txBody>
      </p:sp>
      <p:pic>
        <p:nvPicPr>
          <p:cNvPr id="4" name="object 4"/>
          <p:cNvPicPr/>
          <p:nvPr/>
        </p:nvPicPr>
        <p:blipFill>
          <a:blip r:embed="rId6" cstate="print"/>
          <a:stretch>
            <a:fillRect/>
          </a:stretch>
        </p:blipFill>
        <p:spPr>
          <a:xfrm>
            <a:off x="8200027" y="1809650"/>
            <a:ext cx="5930359" cy="1628088"/>
          </a:xfrm>
          <a:prstGeom prst="rect">
            <a:avLst/>
          </a:prstGeom>
        </p:spPr>
      </p:pic>
      <p:sp>
        <p:nvSpPr>
          <p:cNvPr id="20" name="object 14"/>
          <p:cNvSpPr txBox="1"/>
          <p:nvPr/>
        </p:nvSpPr>
        <p:spPr>
          <a:xfrm>
            <a:off x="7936050" y="3532919"/>
            <a:ext cx="6024863" cy="306705"/>
          </a:xfrm>
          <a:prstGeom prst="rect">
            <a:avLst/>
          </a:prstGeom>
        </p:spPr>
        <p:txBody>
          <a:bodyPr vert="horz" wrap="square" lIns="0" tIns="12187" rIns="0" bIns="0" rtlCol="0">
            <a:spAutoFit/>
          </a:bodyPr>
          <a:lstStyle/>
          <a:p>
            <a:pPr marL="12700">
              <a:lnSpc>
                <a:spcPct val="100000"/>
              </a:lnSpc>
              <a:spcBef>
                <a:spcPts val="100"/>
              </a:spcBef>
            </a:pPr>
            <a:r>
              <a:rPr sz="1920" spc="50" dirty="0">
                <a:solidFill>
                  <a:srgbClr val="0561AB"/>
                </a:solidFill>
                <a:latin typeface="Arial" panose="020B0604020202020204"/>
                <a:cs typeface="Arial" panose="020B0604020202020204"/>
              </a:rPr>
              <a:t>Efficient </a:t>
            </a:r>
            <a:r>
              <a:rPr sz="1920" spc="55" dirty="0">
                <a:solidFill>
                  <a:srgbClr val="0561AB"/>
                </a:solidFill>
                <a:latin typeface="Arial" panose="020B0604020202020204"/>
                <a:cs typeface="Arial" panose="020B0604020202020204"/>
              </a:rPr>
              <a:t>cooling</a:t>
            </a:r>
            <a:r>
              <a:rPr sz="1920" spc="5" dirty="0">
                <a:solidFill>
                  <a:srgbClr val="0561AB"/>
                </a:solidFill>
                <a:latin typeface="Arial" panose="020B0604020202020204"/>
                <a:cs typeface="Arial" panose="020B0604020202020204"/>
              </a:rPr>
              <a:t> </a:t>
            </a:r>
            <a:r>
              <a:rPr sz="1920" spc="50" dirty="0">
                <a:solidFill>
                  <a:srgbClr val="0561AB"/>
                </a:solidFill>
                <a:latin typeface="Arial" panose="020B0604020202020204"/>
                <a:cs typeface="Arial" panose="020B0604020202020204"/>
              </a:rPr>
              <a:t>solution</a:t>
            </a:r>
            <a:r>
              <a:rPr sz="1920" spc="40" dirty="0">
                <a:solidFill>
                  <a:srgbClr val="0561AB"/>
                </a:solidFill>
                <a:latin typeface="Arial" panose="020B0604020202020204"/>
                <a:cs typeface="Arial" panose="020B0604020202020204"/>
              </a:rPr>
              <a:t> </a:t>
            </a:r>
            <a:r>
              <a:rPr sz="1920" spc="75" dirty="0">
                <a:solidFill>
                  <a:srgbClr val="0561AB"/>
                </a:solidFill>
                <a:latin typeface="Arial" panose="020B0604020202020204"/>
                <a:cs typeface="Arial" panose="020B0604020202020204"/>
              </a:rPr>
              <a:t>for</a:t>
            </a:r>
            <a:r>
              <a:rPr sz="1920" spc="-25" dirty="0">
                <a:solidFill>
                  <a:srgbClr val="0561AB"/>
                </a:solidFill>
                <a:latin typeface="Arial" panose="020B0604020202020204"/>
                <a:cs typeface="Arial" panose="020B0604020202020204"/>
              </a:rPr>
              <a:t> </a:t>
            </a:r>
            <a:r>
              <a:rPr sz="1920" spc="50" dirty="0">
                <a:solidFill>
                  <a:srgbClr val="0561AB"/>
                </a:solidFill>
                <a:latin typeface="Arial" panose="020B0604020202020204"/>
                <a:cs typeface="Arial" panose="020B0604020202020204"/>
              </a:rPr>
              <a:t>modularized</a:t>
            </a:r>
            <a:r>
              <a:rPr sz="1920" spc="130" dirty="0">
                <a:solidFill>
                  <a:srgbClr val="0561AB"/>
                </a:solidFill>
                <a:latin typeface="Arial" panose="020B0604020202020204"/>
                <a:cs typeface="Arial" panose="020B0604020202020204"/>
              </a:rPr>
              <a:t> </a:t>
            </a:r>
            <a:r>
              <a:rPr sz="1920" spc="55" dirty="0">
                <a:solidFill>
                  <a:srgbClr val="0561AB"/>
                </a:solidFill>
                <a:latin typeface="Arial" panose="020B0604020202020204"/>
                <a:cs typeface="Arial" panose="020B0604020202020204"/>
              </a:rPr>
              <a:t>data</a:t>
            </a:r>
            <a:r>
              <a:rPr sz="1920" spc="-50" dirty="0">
                <a:solidFill>
                  <a:srgbClr val="0561AB"/>
                </a:solidFill>
                <a:latin typeface="Arial" panose="020B0604020202020204"/>
                <a:cs typeface="Arial" panose="020B0604020202020204"/>
              </a:rPr>
              <a:t> </a:t>
            </a:r>
            <a:r>
              <a:rPr sz="1920" spc="55" dirty="0">
                <a:solidFill>
                  <a:srgbClr val="0561AB"/>
                </a:solidFill>
                <a:latin typeface="Arial" panose="020B0604020202020204"/>
                <a:cs typeface="Arial" panose="020B0604020202020204"/>
              </a:rPr>
              <a:t>center</a:t>
            </a:r>
            <a:endParaRPr sz="1920" dirty="0">
              <a:latin typeface="Arial" panose="020B0604020202020204"/>
              <a:cs typeface="Arial" panose="020B0604020202020204"/>
            </a:endParaRPr>
          </a:p>
        </p:txBody>
      </p:sp>
      <p:sp>
        <p:nvSpPr>
          <p:cNvPr id="21" name="object 15"/>
          <p:cNvSpPr txBox="1"/>
          <p:nvPr/>
        </p:nvSpPr>
        <p:spPr>
          <a:xfrm>
            <a:off x="7988747" y="3951169"/>
            <a:ext cx="1945116" cy="318135"/>
          </a:xfrm>
          <a:prstGeom prst="rect">
            <a:avLst/>
          </a:prstGeom>
        </p:spPr>
        <p:txBody>
          <a:bodyPr vert="horz" wrap="square" lIns="0" tIns="2437" rIns="0" bIns="0" rtlCol="0">
            <a:spAutoFit/>
          </a:bodyPr>
          <a:lstStyle/>
          <a:p>
            <a:pPr marL="107315" indent="-95250">
              <a:lnSpc>
                <a:spcPct val="100000"/>
              </a:lnSpc>
              <a:spcBef>
                <a:spcPts val="20"/>
              </a:spcBef>
              <a:buClr>
                <a:srgbClr val="0561AB"/>
              </a:buClr>
              <a:buSzPct val="105000"/>
              <a:buChar char="■"/>
              <a:tabLst>
                <a:tab pos="107950" algn="l"/>
              </a:tabLst>
            </a:pPr>
            <a:r>
              <a:rPr sz="1010" spc="-25" dirty="0">
                <a:solidFill>
                  <a:srgbClr val="0A0A0A"/>
                </a:solidFill>
                <a:latin typeface="Arial" panose="020B0604020202020204"/>
                <a:cs typeface="Arial" panose="020B0604020202020204"/>
              </a:rPr>
              <a:t>High</a:t>
            </a:r>
            <a:r>
              <a:rPr sz="1010" spc="-40" dirty="0">
                <a:solidFill>
                  <a:srgbClr val="0A0A0A"/>
                </a:solidFill>
                <a:latin typeface="Arial" panose="020B0604020202020204"/>
                <a:cs typeface="Arial" panose="020B0604020202020204"/>
              </a:rPr>
              <a:t> </a:t>
            </a:r>
            <a:r>
              <a:rPr sz="1010" spc="-45" dirty="0">
                <a:solidFill>
                  <a:srgbClr val="0A0A0A"/>
                </a:solidFill>
                <a:latin typeface="Arial" panose="020B0604020202020204"/>
                <a:cs typeface="Arial" panose="020B0604020202020204"/>
              </a:rPr>
              <a:t>heat</a:t>
            </a:r>
            <a:r>
              <a:rPr sz="1010" spc="5"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density</a:t>
            </a:r>
            <a:r>
              <a:rPr sz="1010" spc="5" dirty="0">
                <a:solidFill>
                  <a:srgbClr val="0A0A0A"/>
                </a:solidFill>
                <a:latin typeface="Arial" panose="020B0604020202020204"/>
                <a:cs typeface="Arial" panose="020B0604020202020204"/>
              </a:rPr>
              <a:t> </a:t>
            </a:r>
            <a:r>
              <a:rPr sz="1010" spc="-45" dirty="0">
                <a:solidFill>
                  <a:srgbClr val="0A0A0A"/>
                </a:solidFill>
                <a:latin typeface="Arial" panose="020B0604020202020204"/>
                <a:cs typeface="Arial" panose="020B0604020202020204"/>
              </a:rPr>
              <a:t>data</a:t>
            </a:r>
            <a:r>
              <a:rPr sz="1010" spc="-10" dirty="0">
                <a:solidFill>
                  <a:srgbClr val="0A0A0A"/>
                </a:solidFill>
                <a:latin typeface="Arial" panose="020B0604020202020204"/>
                <a:cs typeface="Arial" panose="020B0604020202020204"/>
              </a:rPr>
              <a:t> </a:t>
            </a:r>
            <a:r>
              <a:rPr sz="1010" spc="-50" dirty="0">
                <a:solidFill>
                  <a:srgbClr val="0A0A0A"/>
                </a:solidFill>
                <a:latin typeface="Arial" panose="020B0604020202020204"/>
                <a:cs typeface="Arial" panose="020B0604020202020204"/>
              </a:rPr>
              <a:t>centers</a:t>
            </a:r>
            <a:endParaRPr sz="1010" dirty="0">
              <a:latin typeface="Arial" panose="020B0604020202020204"/>
              <a:cs typeface="Arial" panose="020B0604020202020204"/>
            </a:endParaRPr>
          </a:p>
          <a:p>
            <a:pPr marL="109220" indent="-97155">
              <a:lnSpc>
                <a:spcPct val="100000"/>
              </a:lnSpc>
              <a:spcBef>
                <a:spcPts val="50"/>
              </a:spcBef>
              <a:buClr>
                <a:srgbClr val="0561AB"/>
              </a:buClr>
              <a:buSzPct val="105000"/>
              <a:buChar char="■"/>
              <a:tabLst>
                <a:tab pos="109855" algn="l"/>
              </a:tabLst>
            </a:pPr>
            <a:r>
              <a:rPr sz="1010" spc="-35" dirty="0">
                <a:solidFill>
                  <a:srgbClr val="0A0A0A"/>
                </a:solidFill>
                <a:latin typeface="Arial" panose="020B0604020202020204"/>
                <a:cs typeface="Arial" panose="020B0604020202020204"/>
              </a:rPr>
              <a:t>container</a:t>
            </a:r>
            <a:r>
              <a:rPr sz="1010" spc="15" dirty="0">
                <a:solidFill>
                  <a:srgbClr val="0A0A0A"/>
                </a:solidFill>
                <a:latin typeface="Arial" panose="020B0604020202020204"/>
                <a:cs typeface="Arial" panose="020B0604020202020204"/>
              </a:rPr>
              <a:t> </a:t>
            </a:r>
            <a:r>
              <a:rPr sz="1010" spc="-45" dirty="0">
                <a:solidFill>
                  <a:srgbClr val="0A0A0A"/>
                </a:solidFill>
                <a:latin typeface="Arial" panose="020B0604020202020204"/>
                <a:cs typeface="Arial" panose="020B0604020202020204"/>
              </a:rPr>
              <a:t>data</a:t>
            </a:r>
            <a:r>
              <a:rPr sz="1010" spc="-20" dirty="0">
                <a:solidFill>
                  <a:srgbClr val="0A0A0A"/>
                </a:solidFill>
                <a:latin typeface="Arial" panose="020B0604020202020204"/>
                <a:cs typeface="Arial" panose="020B0604020202020204"/>
              </a:rPr>
              <a:t> </a:t>
            </a:r>
            <a:r>
              <a:rPr sz="1010" spc="-40" dirty="0">
                <a:solidFill>
                  <a:srgbClr val="0A0A0A"/>
                </a:solidFill>
                <a:latin typeface="Arial" panose="020B0604020202020204"/>
                <a:cs typeface="Arial" panose="020B0604020202020204"/>
              </a:rPr>
              <a:t>center</a:t>
            </a:r>
            <a:endParaRPr sz="1010" dirty="0">
              <a:latin typeface="Arial" panose="020B0604020202020204"/>
              <a:cs typeface="Arial" panose="020B0604020202020204"/>
            </a:endParaRPr>
          </a:p>
        </p:txBody>
      </p:sp>
      <p:sp>
        <p:nvSpPr>
          <p:cNvPr id="22" name="object 16"/>
          <p:cNvSpPr txBox="1"/>
          <p:nvPr/>
        </p:nvSpPr>
        <p:spPr>
          <a:xfrm>
            <a:off x="10005769" y="3951169"/>
            <a:ext cx="1900023" cy="318135"/>
          </a:xfrm>
          <a:prstGeom prst="rect">
            <a:avLst/>
          </a:prstGeom>
        </p:spPr>
        <p:txBody>
          <a:bodyPr vert="horz" wrap="square" lIns="0" tIns="2437" rIns="0" bIns="0" rtlCol="0">
            <a:spAutoFit/>
          </a:bodyPr>
          <a:lstStyle/>
          <a:p>
            <a:pPr marL="109220" indent="-97155">
              <a:lnSpc>
                <a:spcPct val="100000"/>
              </a:lnSpc>
              <a:spcBef>
                <a:spcPts val="20"/>
              </a:spcBef>
              <a:buClr>
                <a:srgbClr val="0561AB"/>
              </a:buClr>
              <a:buSzPct val="105000"/>
              <a:buChar char="■"/>
              <a:tabLst>
                <a:tab pos="109855" algn="l"/>
              </a:tabLst>
            </a:pPr>
            <a:r>
              <a:rPr sz="1010" spc="-40" dirty="0">
                <a:solidFill>
                  <a:srgbClr val="0A0A0A"/>
                </a:solidFill>
                <a:latin typeface="Arial" panose="020B0604020202020204"/>
                <a:cs typeface="Arial" panose="020B0604020202020204"/>
              </a:rPr>
              <a:t>modularized</a:t>
            </a:r>
            <a:r>
              <a:rPr sz="1010" spc="65" dirty="0">
                <a:solidFill>
                  <a:srgbClr val="0A0A0A"/>
                </a:solidFill>
                <a:latin typeface="Arial" panose="020B0604020202020204"/>
                <a:cs typeface="Arial" panose="020B0604020202020204"/>
              </a:rPr>
              <a:t> </a:t>
            </a:r>
            <a:r>
              <a:rPr sz="1010" spc="-50" dirty="0">
                <a:solidFill>
                  <a:srgbClr val="0A0A0A"/>
                </a:solidFill>
                <a:latin typeface="Arial" panose="020B0604020202020204"/>
                <a:cs typeface="Arial" panose="020B0604020202020204"/>
              </a:rPr>
              <a:t>data</a:t>
            </a:r>
            <a:r>
              <a:rPr sz="1010" spc="10" dirty="0">
                <a:solidFill>
                  <a:srgbClr val="0A0A0A"/>
                </a:solidFill>
                <a:latin typeface="Arial" panose="020B0604020202020204"/>
                <a:cs typeface="Arial" panose="020B0604020202020204"/>
              </a:rPr>
              <a:t> </a:t>
            </a:r>
            <a:r>
              <a:rPr sz="1010" spc="-50" dirty="0">
                <a:solidFill>
                  <a:srgbClr val="0A0A0A"/>
                </a:solidFill>
                <a:latin typeface="Arial" panose="020B0604020202020204"/>
                <a:cs typeface="Arial" panose="020B0604020202020204"/>
              </a:rPr>
              <a:t>centers</a:t>
            </a:r>
            <a:endParaRPr sz="1010">
              <a:latin typeface="Arial" panose="020B0604020202020204"/>
              <a:cs typeface="Arial" panose="020B0604020202020204"/>
            </a:endParaRPr>
          </a:p>
          <a:p>
            <a:pPr marL="104140" indent="-92075">
              <a:lnSpc>
                <a:spcPct val="100000"/>
              </a:lnSpc>
              <a:spcBef>
                <a:spcPts val="50"/>
              </a:spcBef>
              <a:buClr>
                <a:srgbClr val="0561AB"/>
              </a:buClr>
              <a:buSzPct val="105000"/>
              <a:buChar char="■"/>
              <a:tabLst>
                <a:tab pos="104775" algn="l"/>
              </a:tabLst>
            </a:pPr>
            <a:r>
              <a:rPr sz="1010" spc="-5" dirty="0">
                <a:solidFill>
                  <a:srgbClr val="0A0A0A"/>
                </a:solidFill>
                <a:latin typeface="Arial" panose="020B0604020202020204"/>
                <a:cs typeface="Arial" panose="020B0604020202020204"/>
              </a:rPr>
              <a:t>Improving</a:t>
            </a:r>
            <a:r>
              <a:rPr sz="1010" spc="-30" dirty="0">
                <a:solidFill>
                  <a:srgbClr val="0A0A0A"/>
                </a:solidFill>
                <a:latin typeface="Arial" panose="020B0604020202020204"/>
                <a:cs typeface="Arial" panose="020B0604020202020204"/>
              </a:rPr>
              <a:t> </a:t>
            </a:r>
            <a:r>
              <a:rPr sz="1010" spc="-15" dirty="0">
                <a:solidFill>
                  <a:srgbClr val="0A0A0A"/>
                </a:solidFill>
                <a:latin typeface="Arial" panose="020B0604020202020204"/>
                <a:cs typeface="Arial" panose="020B0604020202020204"/>
              </a:rPr>
              <a:t>cooling</a:t>
            </a:r>
            <a:r>
              <a:rPr sz="1010" spc="25" dirty="0">
                <a:solidFill>
                  <a:srgbClr val="0A0A0A"/>
                </a:solidFill>
                <a:latin typeface="Arial" panose="020B0604020202020204"/>
                <a:cs typeface="Arial" panose="020B0604020202020204"/>
              </a:rPr>
              <a:t> </a:t>
            </a:r>
            <a:r>
              <a:rPr sz="1010" spc="-60" dirty="0">
                <a:solidFill>
                  <a:srgbClr val="0A0A0A"/>
                </a:solidFill>
                <a:latin typeface="Arial" panose="020B0604020202020204"/>
                <a:cs typeface="Arial" panose="020B0604020202020204"/>
              </a:rPr>
              <a:t>system</a:t>
            </a:r>
            <a:r>
              <a:rPr sz="1010" spc="25" dirty="0">
                <a:solidFill>
                  <a:srgbClr val="0A0A0A"/>
                </a:solidFill>
                <a:latin typeface="Arial" panose="020B0604020202020204"/>
                <a:cs typeface="Arial" panose="020B0604020202020204"/>
              </a:rPr>
              <a:t> </a:t>
            </a:r>
            <a:r>
              <a:rPr sz="1010" spc="-200" dirty="0">
                <a:solidFill>
                  <a:srgbClr val="0A0A0A"/>
                </a:solidFill>
                <a:latin typeface="Arial" panose="020B0604020202020204"/>
                <a:cs typeface="Arial" panose="020B0604020202020204"/>
              </a:rPr>
              <a:t>EER</a:t>
            </a:r>
            <a:endParaRPr sz="1010">
              <a:latin typeface="Arial" panose="020B0604020202020204"/>
              <a:cs typeface="Arial" panose="020B0604020202020204"/>
            </a:endParaRPr>
          </a:p>
        </p:txBody>
      </p:sp>
      <p:sp>
        <p:nvSpPr>
          <p:cNvPr id="23" name="object 17"/>
          <p:cNvSpPr txBox="1"/>
          <p:nvPr/>
        </p:nvSpPr>
        <p:spPr>
          <a:xfrm>
            <a:off x="12118463" y="3959091"/>
            <a:ext cx="1914038" cy="370205"/>
          </a:xfrm>
          <a:prstGeom prst="rect">
            <a:avLst/>
          </a:prstGeom>
        </p:spPr>
        <p:txBody>
          <a:bodyPr vert="horz" wrap="square" lIns="0" tIns="0" rIns="0" bIns="0" rtlCol="0">
            <a:spAutoFit/>
          </a:bodyPr>
          <a:lstStyle/>
          <a:p>
            <a:pPr marL="112395" indent="-100330">
              <a:lnSpc>
                <a:spcPts val="1395"/>
              </a:lnSpc>
              <a:buClr>
                <a:srgbClr val="0561AB"/>
              </a:buClr>
              <a:buSzPct val="110000"/>
              <a:buChar char="■"/>
              <a:tabLst>
                <a:tab pos="113030" algn="l"/>
              </a:tabLst>
            </a:pPr>
            <a:r>
              <a:rPr sz="1010" spc="-30" dirty="0">
                <a:solidFill>
                  <a:srgbClr val="0A0A0A"/>
                </a:solidFill>
                <a:latin typeface="Arial" panose="020B0604020202020204"/>
                <a:cs typeface="Arial" panose="020B0604020202020204"/>
              </a:rPr>
              <a:t>reducing</a:t>
            </a:r>
            <a:r>
              <a:rPr sz="1010" spc="-10" dirty="0">
                <a:solidFill>
                  <a:srgbClr val="0A0A0A"/>
                </a:solidFill>
                <a:latin typeface="Arial" panose="020B0604020202020204"/>
                <a:cs typeface="Arial" panose="020B0604020202020204"/>
              </a:rPr>
              <a:t> </a:t>
            </a:r>
            <a:r>
              <a:rPr sz="1010" spc="-45" dirty="0">
                <a:solidFill>
                  <a:srgbClr val="0A0A0A"/>
                </a:solidFill>
                <a:latin typeface="Arial" panose="020B0604020202020204"/>
                <a:cs typeface="Arial" panose="020B0604020202020204"/>
              </a:rPr>
              <a:t>data</a:t>
            </a:r>
            <a:r>
              <a:rPr sz="1010" spc="-15" dirty="0">
                <a:solidFill>
                  <a:srgbClr val="0A0A0A"/>
                </a:solidFill>
                <a:latin typeface="Arial" panose="020B0604020202020204"/>
                <a:cs typeface="Arial" panose="020B0604020202020204"/>
              </a:rPr>
              <a:t> </a:t>
            </a:r>
            <a:r>
              <a:rPr sz="1010" spc="-45" dirty="0">
                <a:solidFill>
                  <a:srgbClr val="0A0A0A"/>
                </a:solidFill>
                <a:latin typeface="Arial" panose="020B0604020202020204"/>
                <a:cs typeface="Arial" panose="020B0604020202020204"/>
              </a:rPr>
              <a:t>centers</a:t>
            </a:r>
            <a:r>
              <a:rPr sz="1010" spc="-25" dirty="0">
                <a:solidFill>
                  <a:srgbClr val="0A0A0A"/>
                </a:solidFill>
                <a:latin typeface="Arial" panose="020B0604020202020204"/>
                <a:cs typeface="Arial" panose="020B0604020202020204"/>
              </a:rPr>
              <a:t> </a:t>
            </a:r>
            <a:r>
              <a:rPr sz="1010" spc="-160" dirty="0">
                <a:solidFill>
                  <a:srgbClr val="0A0A0A"/>
                </a:solidFill>
                <a:latin typeface="Arial" panose="020B0604020202020204"/>
                <a:cs typeface="Arial" panose="020B0604020202020204"/>
              </a:rPr>
              <a:t>PUE</a:t>
            </a:r>
            <a:endParaRPr sz="1010" dirty="0">
              <a:latin typeface="Arial" panose="020B0604020202020204"/>
              <a:cs typeface="Arial" panose="020B0604020202020204"/>
            </a:endParaRPr>
          </a:p>
          <a:p>
            <a:pPr marL="114300" indent="-102235">
              <a:lnSpc>
                <a:spcPts val="1495"/>
              </a:lnSpc>
              <a:buClr>
                <a:srgbClr val="0561AB"/>
              </a:buClr>
              <a:buSzPct val="110000"/>
              <a:buChar char="■"/>
              <a:tabLst>
                <a:tab pos="114935" algn="l"/>
              </a:tabLst>
            </a:pPr>
            <a:r>
              <a:rPr sz="1010" spc="-25" dirty="0">
                <a:solidFill>
                  <a:srgbClr val="0A0A0A"/>
                </a:solidFill>
                <a:latin typeface="Arial" panose="020B0604020202020204"/>
                <a:cs typeface="Arial" panose="020B0604020202020204"/>
              </a:rPr>
              <a:t>Matching</a:t>
            </a:r>
            <a:r>
              <a:rPr sz="1010" spc="45" dirty="0">
                <a:solidFill>
                  <a:srgbClr val="0A0A0A"/>
                </a:solidFill>
                <a:latin typeface="Arial" panose="020B0604020202020204"/>
                <a:cs typeface="Arial" panose="020B0604020202020204"/>
              </a:rPr>
              <a:t> </a:t>
            </a:r>
            <a:r>
              <a:rPr sz="1010" dirty="0">
                <a:solidFill>
                  <a:srgbClr val="0A0A0A"/>
                </a:solidFill>
                <a:latin typeface="Arial" panose="020B0604020202020204"/>
                <a:cs typeface="Arial" panose="020B0604020202020204"/>
              </a:rPr>
              <a:t>cold/hot</a:t>
            </a:r>
            <a:r>
              <a:rPr sz="1010" spc="55" dirty="0">
                <a:solidFill>
                  <a:srgbClr val="0A0A0A"/>
                </a:solidFill>
                <a:latin typeface="Arial" panose="020B0604020202020204"/>
                <a:cs typeface="Arial" panose="020B0604020202020204"/>
              </a:rPr>
              <a:t> </a:t>
            </a:r>
            <a:r>
              <a:rPr sz="1010" spc="-50" dirty="0">
                <a:solidFill>
                  <a:srgbClr val="0A0A0A"/>
                </a:solidFill>
                <a:latin typeface="Arial" panose="020B0604020202020204"/>
                <a:cs typeface="Arial" panose="020B0604020202020204"/>
              </a:rPr>
              <a:t>aisle</a:t>
            </a:r>
            <a:r>
              <a:rPr sz="1010" spc="20" dirty="0">
                <a:solidFill>
                  <a:srgbClr val="0A0A0A"/>
                </a:solidFill>
                <a:latin typeface="Arial" panose="020B0604020202020204"/>
                <a:cs typeface="Arial" panose="020B0604020202020204"/>
              </a:rPr>
              <a:t> </a:t>
            </a:r>
            <a:r>
              <a:rPr sz="1010" spc="-30" dirty="0">
                <a:solidFill>
                  <a:srgbClr val="0A0A0A"/>
                </a:solidFill>
                <a:latin typeface="Arial" panose="020B0604020202020204"/>
                <a:cs typeface="Arial" panose="020B0604020202020204"/>
              </a:rPr>
              <a:t>deign</a:t>
            </a:r>
            <a:endParaRPr sz="1010" dirty="0">
              <a:latin typeface="Arial" panose="020B0604020202020204"/>
              <a:cs typeface="Arial" panose="020B0604020202020204"/>
            </a:endParaRPr>
          </a:p>
        </p:txBody>
      </p:sp>
      <p:sp>
        <p:nvSpPr>
          <p:cNvPr id="35" name="object 31"/>
          <p:cNvSpPr/>
          <p:nvPr/>
        </p:nvSpPr>
        <p:spPr>
          <a:xfrm>
            <a:off x="7550054" y="10033553"/>
            <a:ext cx="3047" cy="24983"/>
          </a:xfrm>
          <a:custGeom>
            <a:avLst/>
            <a:gdLst/>
            <a:ahLst/>
            <a:cxnLst/>
            <a:rect l="l" t="t" r="r" b="b"/>
            <a:pathLst>
              <a:path w="3175" h="26034">
                <a:moveTo>
                  <a:pt x="3050" y="26017"/>
                </a:moveTo>
                <a:lnTo>
                  <a:pt x="0" y="26017"/>
                </a:lnTo>
                <a:lnTo>
                  <a:pt x="0" y="0"/>
                </a:lnTo>
                <a:lnTo>
                  <a:pt x="3050" y="0"/>
                </a:lnTo>
                <a:lnTo>
                  <a:pt x="3050" y="26017"/>
                </a:lnTo>
                <a:close/>
              </a:path>
            </a:pathLst>
          </a:custGeom>
          <a:solidFill>
            <a:srgbClr val="2496A8"/>
          </a:solidFill>
        </p:spPr>
        <p:txBody>
          <a:bodyPr wrap="square" lIns="0" tIns="0" rIns="0" bIns="0" rtlCol="0"/>
          <a:lstStyle/>
          <a:p>
            <a:endParaRPr sz="1725" dirty="0">
              <a:latin typeface="Arial" panose="020B0604020202020204" pitchFamily="34" charset="0"/>
            </a:endParaRPr>
          </a:p>
        </p:txBody>
      </p:sp>
      <p:sp>
        <p:nvSpPr>
          <p:cNvPr id="36" name="object 32"/>
          <p:cNvSpPr txBox="1"/>
          <p:nvPr/>
        </p:nvSpPr>
        <p:spPr>
          <a:xfrm>
            <a:off x="300959" y="7906351"/>
            <a:ext cx="29250" cy="38100"/>
          </a:xfrm>
          <a:prstGeom prst="rect">
            <a:avLst/>
          </a:prstGeom>
        </p:spPr>
        <p:txBody>
          <a:bodyPr vert="horz" wrap="square" lIns="0" tIns="0" rIns="0" bIns="0" rtlCol="0">
            <a:spAutoFit/>
          </a:bodyPr>
          <a:lstStyle/>
          <a:p>
            <a:pPr>
              <a:lnSpc>
                <a:spcPct val="100000"/>
              </a:lnSpc>
            </a:pPr>
            <a:endParaRPr sz="100" dirty="0">
              <a:latin typeface="Arial" panose="020B0604020202020204" pitchFamily="34" charset="0"/>
              <a:cs typeface="Arial" panose="020B0604020202020204" pitchFamily="34" charset="0"/>
            </a:endParaRPr>
          </a:p>
          <a:p>
            <a:pPr algn="ctr">
              <a:lnSpc>
                <a:spcPct val="100000"/>
              </a:lnSpc>
            </a:pPr>
            <a:r>
              <a:rPr sz="145" spc="-50" dirty="0">
                <a:solidFill>
                  <a:srgbClr val="E1F0F4"/>
                </a:solidFill>
                <a:latin typeface="Arial" panose="020B0604020202020204"/>
                <a:cs typeface="Arial" panose="020B0604020202020204"/>
              </a:rPr>
              <a:t>1</a:t>
            </a:r>
            <a:endParaRPr sz="145" dirty="0">
              <a:latin typeface="Arial" panose="020B0604020202020204"/>
              <a:cs typeface="Arial" panose="020B0604020202020204"/>
            </a:endParaRPr>
          </a:p>
        </p:txBody>
      </p:sp>
      <p:grpSp>
        <p:nvGrpSpPr>
          <p:cNvPr id="87" name="组合 86"/>
          <p:cNvGrpSpPr/>
          <p:nvPr/>
        </p:nvGrpSpPr>
        <p:grpSpPr>
          <a:xfrm>
            <a:off x="7847898" y="842701"/>
            <a:ext cx="4340096" cy="533400"/>
            <a:chOff x="7740574" y="970780"/>
            <a:chExt cx="4522623" cy="555833"/>
          </a:xfrm>
        </p:grpSpPr>
        <p:sp>
          <p:nvSpPr>
            <p:cNvPr id="39" name="矩形 38"/>
            <p:cNvSpPr/>
            <p:nvPr/>
          </p:nvSpPr>
          <p:spPr>
            <a:xfrm>
              <a:off x="7740574" y="1001142"/>
              <a:ext cx="3946663" cy="506293"/>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nvGrpSpPr>
            <p:cNvPr id="53" name="组合 52"/>
            <p:cNvGrpSpPr/>
            <p:nvPr/>
          </p:nvGrpSpPr>
          <p:grpSpPr>
            <a:xfrm>
              <a:off x="11820587" y="995934"/>
              <a:ext cx="442610" cy="498335"/>
              <a:chOff x="11546267" y="995934"/>
              <a:chExt cx="442610" cy="498335"/>
            </a:xfrm>
          </p:grpSpPr>
          <p:sp>
            <p:nvSpPr>
              <p:cNvPr id="46" name="矩形 45"/>
              <p:cNvSpPr/>
              <p:nvPr/>
            </p:nvSpPr>
            <p:spPr>
              <a:xfrm>
                <a:off x="11546267" y="1340371"/>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7" name="矩形 46"/>
              <p:cNvSpPr/>
              <p:nvPr/>
            </p:nvSpPr>
            <p:spPr>
              <a:xfrm>
                <a:off x="11855527" y="995934"/>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8" name="矩形 47"/>
              <p:cNvSpPr/>
              <p:nvPr/>
            </p:nvSpPr>
            <p:spPr>
              <a:xfrm>
                <a:off x="11673267" y="1146664"/>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9" name="矩形 48"/>
              <p:cNvSpPr/>
              <p:nvPr/>
            </p:nvSpPr>
            <p:spPr>
              <a:xfrm>
                <a:off x="11812967" y="1340371"/>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sp>
          <p:nvSpPr>
            <p:cNvPr id="56" name="文本框 55"/>
            <p:cNvSpPr txBox="1"/>
            <p:nvPr/>
          </p:nvSpPr>
          <p:spPr>
            <a:xfrm>
              <a:off x="7788019" y="970780"/>
              <a:ext cx="3436237" cy="555833"/>
            </a:xfrm>
            <a:prstGeom prst="rect">
              <a:avLst/>
            </a:prstGeom>
            <a:noFill/>
          </p:spPr>
          <p:txBody>
            <a:bodyPr wrap="none" rtlCol="0">
              <a:spAutoFit/>
            </a:bodyPr>
            <a:lstStyle/>
            <a:p>
              <a:r>
                <a:rPr lang="en-US" altLang="zh-CN" sz="1440" b="1" dirty="0">
                  <a:solidFill>
                    <a:schemeClr val="bg1"/>
                  </a:solidFill>
                  <a:latin typeface="Arial" panose="020B0604020202020204"/>
                  <a:ea typeface="Adobe 黑体 Std R" panose="020B0400000000000000" pitchFamily="34" charset="-122"/>
                </a:rPr>
                <a:t>EFFICIENT COOLING SOULTION </a:t>
              </a:r>
            </a:p>
            <a:p>
              <a:r>
                <a:rPr lang="en-US" altLang="zh-CN" sz="1440" b="1" dirty="0">
                  <a:solidFill>
                    <a:schemeClr val="bg1"/>
                  </a:solidFill>
                  <a:latin typeface="Arial" panose="020B0604020202020204"/>
                  <a:ea typeface="Adobe 黑体 Std R" panose="020B0400000000000000" pitchFamily="34" charset="-122"/>
                </a:rPr>
                <a:t>FOR MODULARIZED DATA CENTER</a:t>
              </a:r>
              <a:endParaRPr lang="zh-CN" altLang="en-US" sz="1440" b="1" dirty="0">
                <a:solidFill>
                  <a:schemeClr val="bg1"/>
                </a:solidFill>
                <a:latin typeface="Arial" panose="020B0604020202020204" pitchFamily="34" charset="0"/>
                <a:ea typeface="Adobe 黑体 Std R" panose="020B0400000000000000" pitchFamily="34" charset="-122"/>
              </a:endParaRPr>
            </a:p>
          </p:txBody>
        </p:sp>
      </p:grpSp>
      <p:sp>
        <p:nvSpPr>
          <p:cNvPr id="57" name="矩形 56"/>
          <p:cNvSpPr/>
          <p:nvPr/>
        </p:nvSpPr>
        <p:spPr>
          <a:xfrm>
            <a:off x="8174488" y="1791619"/>
            <a:ext cx="5963448" cy="1640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pic>
        <p:nvPicPr>
          <p:cNvPr id="59" name="图片 58"/>
          <p:cNvPicPr>
            <a:picLocks noChangeAspect="1"/>
          </p:cNvPicPr>
          <p:nvPr/>
        </p:nvPicPr>
        <p:blipFill rotWithShape="1">
          <a:blip r:embed="rId7" cstate="print">
            <a:extLst>
              <a:ext uri="{28A0092B-C50C-407E-A947-70E740481C1C}">
                <a14:useLocalDpi xmlns:a14="http://schemas.microsoft.com/office/drawing/2010/main" val="0"/>
              </a:ext>
            </a:extLst>
          </a:blip>
          <a:srcRect l="265" t="20490" r="-265" b="29700"/>
          <a:stretch>
            <a:fillRect/>
          </a:stretch>
        </p:blipFill>
        <p:spPr>
          <a:xfrm>
            <a:off x="7893685" y="1791335"/>
            <a:ext cx="6318250" cy="1680210"/>
          </a:xfrm>
          <a:prstGeom prst="rect">
            <a:avLst/>
          </a:prstGeom>
        </p:spPr>
      </p:pic>
      <p:pic>
        <p:nvPicPr>
          <p:cNvPr id="5" name="object 5"/>
          <p:cNvPicPr/>
          <p:nvPr/>
        </p:nvPicPr>
        <p:blipFill>
          <a:blip r:embed="rId8" cstate="print">
            <a:extLst>
              <a:ext uri="{28A0092B-C50C-407E-A947-70E740481C1C}">
                <a14:useLocalDpi xmlns:a14="http://schemas.microsoft.com/office/drawing/2010/main" val="0"/>
              </a:ext>
            </a:extLst>
          </a:blip>
          <a:srcRect/>
          <a:stretch>
            <a:fillRect/>
          </a:stretch>
        </p:blipFill>
        <p:spPr>
          <a:xfrm>
            <a:off x="8023732" y="4717760"/>
            <a:ext cx="6305784" cy="3499625"/>
          </a:xfrm>
          <a:prstGeom prst="rect">
            <a:avLst/>
          </a:prstGeom>
        </p:spPr>
      </p:pic>
      <p:sp>
        <p:nvSpPr>
          <p:cNvPr id="60" name="矩形 59"/>
          <p:cNvSpPr/>
          <p:nvPr/>
        </p:nvSpPr>
        <p:spPr>
          <a:xfrm>
            <a:off x="8283672" y="8421524"/>
            <a:ext cx="5769536" cy="444232"/>
          </a:xfrm>
          <a:prstGeom prst="rect">
            <a:avLst/>
          </a:prstGeom>
          <a:solidFill>
            <a:srgbClr val="0855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33" name="object 27"/>
          <p:cNvSpPr/>
          <p:nvPr/>
        </p:nvSpPr>
        <p:spPr>
          <a:xfrm>
            <a:off x="14058083" y="8447727"/>
            <a:ext cx="3047" cy="173062"/>
          </a:xfrm>
          <a:custGeom>
            <a:avLst/>
            <a:gdLst/>
            <a:ahLst/>
            <a:cxnLst/>
            <a:rect l="l" t="t" r="r" b="b"/>
            <a:pathLst>
              <a:path w="3175" h="180340">
                <a:moveTo>
                  <a:pt x="3050" y="179712"/>
                </a:moveTo>
                <a:lnTo>
                  <a:pt x="0" y="179712"/>
                </a:lnTo>
                <a:lnTo>
                  <a:pt x="0" y="0"/>
                </a:lnTo>
                <a:lnTo>
                  <a:pt x="3050" y="0"/>
                </a:lnTo>
                <a:lnTo>
                  <a:pt x="3050" y="179712"/>
                </a:lnTo>
                <a:close/>
              </a:path>
            </a:pathLst>
          </a:custGeom>
          <a:solidFill>
            <a:srgbClr val="0863AC"/>
          </a:solidFill>
        </p:spPr>
        <p:txBody>
          <a:bodyPr wrap="square" lIns="0" tIns="0" rIns="0" bIns="0" rtlCol="0"/>
          <a:lstStyle/>
          <a:p>
            <a:endParaRPr sz="1725" dirty="0">
              <a:latin typeface="Arial" panose="020B0604020202020204" pitchFamily="34" charset="0"/>
            </a:endParaRPr>
          </a:p>
        </p:txBody>
      </p:sp>
      <p:sp>
        <p:nvSpPr>
          <p:cNvPr id="34" name="object 28"/>
          <p:cNvSpPr txBox="1"/>
          <p:nvPr/>
        </p:nvSpPr>
        <p:spPr>
          <a:xfrm>
            <a:off x="8325719" y="8442852"/>
            <a:ext cx="5726880" cy="423545"/>
          </a:xfrm>
          <a:prstGeom prst="rect">
            <a:avLst/>
          </a:prstGeom>
        </p:spPr>
        <p:txBody>
          <a:bodyPr vert="horz" wrap="square" lIns="0" tIns="12187" rIns="0" bIns="0" rtlCol="0">
            <a:spAutoFit/>
          </a:bodyPr>
          <a:lstStyle/>
          <a:p>
            <a:pPr marL="12700">
              <a:lnSpc>
                <a:spcPts val="1605"/>
              </a:lnSpc>
              <a:spcBef>
                <a:spcPts val="100"/>
              </a:spcBef>
              <a:tabLst>
                <a:tab pos="172720" algn="l"/>
              </a:tabLst>
            </a:pPr>
            <a:r>
              <a:rPr sz="1295" spc="60" dirty="0" err="1">
                <a:solidFill>
                  <a:schemeClr val="bg1"/>
                </a:solidFill>
                <a:latin typeface="Arial" panose="020B0604020202020204"/>
                <a:cs typeface="Arial" panose="020B0604020202020204"/>
              </a:rPr>
              <a:t>XRow</a:t>
            </a:r>
            <a:r>
              <a:rPr sz="1295" spc="370" dirty="0">
                <a:solidFill>
                  <a:schemeClr val="bg1"/>
                </a:solidFill>
                <a:latin typeface="Arial" panose="020B0604020202020204"/>
                <a:cs typeface="Arial" panose="020B0604020202020204"/>
              </a:rPr>
              <a:t> </a:t>
            </a:r>
            <a:r>
              <a:rPr sz="1295" spc="45" dirty="0">
                <a:solidFill>
                  <a:schemeClr val="bg1"/>
                </a:solidFill>
                <a:latin typeface="Arial" panose="020B0604020202020204"/>
                <a:cs typeface="Arial" panose="020B0604020202020204"/>
              </a:rPr>
              <a:t>is</a:t>
            </a:r>
            <a:r>
              <a:rPr sz="1295" spc="-15" dirty="0">
                <a:solidFill>
                  <a:schemeClr val="bg1"/>
                </a:solidFill>
                <a:latin typeface="Arial" panose="020B0604020202020204"/>
                <a:cs typeface="Arial" panose="020B0604020202020204"/>
              </a:rPr>
              <a:t> </a:t>
            </a:r>
            <a:r>
              <a:rPr sz="1295" spc="50" dirty="0">
                <a:solidFill>
                  <a:schemeClr val="bg1"/>
                </a:solidFill>
                <a:latin typeface="Arial" panose="020B0604020202020204"/>
                <a:cs typeface="Arial" panose="020B0604020202020204"/>
              </a:rPr>
              <a:t>an</a:t>
            </a:r>
            <a:r>
              <a:rPr sz="1295" spc="-40" dirty="0">
                <a:solidFill>
                  <a:schemeClr val="bg1"/>
                </a:solidFill>
                <a:latin typeface="Arial" panose="020B0604020202020204"/>
                <a:cs typeface="Arial" panose="020B0604020202020204"/>
              </a:rPr>
              <a:t> </a:t>
            </a:r>
            <a:r>
              <a:rPr sz="1295" spc="45" dirty="0">
                <a:solidFill>
                  <a:schemeClr val="bg1"/>
                </a:solidFill>
                <a:latin typeface="Arial" panose="020B0604020202020204"/>
                <a:cs typeface="Arial" panose="020B0604020202020204"/>
              </a:rPr>
              <a:t>adaptive</a:t>
            </a:r>
            <a:r>
              <a:rPr sz="1295" spc="-25" dirty="0">
                <a:solidFill>
                  <a:schemeClr val="bg1"/>
                </a:solidFill>
                <a:latin typeface="Arial" panose="020B0604020202020204"/>
                <a:cs typeface="Arial" panose="020B0604020202020204"/>
              </a:rPr>
              <a:t> </a:t>
            </a:r>
            <a:r>
              <a:rPr sz="1295" spc="95" dirty="0">
                <a:solidFill>
                  <a:schemeClr val="bg1"/>
                </a:solidFill>
                <a:latin typeface="Arial" panose="020B0604020202020204"/>
                <a:cs typeface="Arial" panose="020B0604020202020204"/>
              </a:rPr>
              <a:t>row-based</a:t>
            </a:r>
            <a:r>
              <a:rPr sz="1295" spc="5" dirty="0">
                <a:solidFill>
                  <a:schemeClr val="bg1"/>
                </a:solidFill>
                <a:latin typeface="Arial" panose="020B0604020202020204"/>
                <a:cs typeface="Arial" panose="020B0604020202020204"/>
              </a:rPr>
              <a:t> </a:t>
            </a:r>
            <a:r>
              <a:rPr sz="1295" spc="35" dirty="0">
                <a:solidFill>
                  <a:schemeClr val="bg1"/>
                </a:solidFill>
                <a:latin typeface="Arial" panose="020B0604020202020204"/>
                <a:cs typeface="Arial" panose="020B0604020202020204"/>
              </a:rPr>
              <a:t>coo|ing</a:t>
            </a:r>
            <a:r>
              <a:rPr sz="1295" spc="40" dirty="0">
                <a:solidFill>
                  <a:schemeClr val="bg1"/>
                </a:solidFill>
                <a:latin typeface="Arial" panose="020B0604020202020204"/>
                <a:cs typeface="Arial" panose="020B0604020202020204"/>
              </a:rPr>
              <a:t> </a:t>
            </a:r>
            <a:r>
              <a:rPr sz="1295" spc="50" dirty="0">
                <a:solidFill>
                  <a:schemeClr val="bg1"/>
                </a:solidFill>
                <a:latin typeface="Arial" panose="020B0604020202020204"/>
                <a:cs typeface="Arial" panose="020B0604020202020204"/>
              </a:rPr>
              <a:t>system</a:t>
            </a:r>
            <a:r>
              <a:rPr sz="1295" spc="65" dirty="0">
                <a:solidFill>
                  <a:schemeClr val="bg1"/>
                </a:solidFill>
                <a:latin typeface="Arial" panose="020B0604020202020204"/>
                <a:cs typeface="Arial" panose="020B0604020202020204"/>
              </a:rPr>
              <a:t> </a:t>
            </a:r>
            <a:r>
              <a:rPr sz="1295" spc="30" dirty="0">
                <a:solidFill>
                  <a:schemeClr val="bg1"/>
                </a:solidFill>
                <a:latin typeface="Arial" panose="020B0604020202020204"/>
                <a:cs typeface="Arial" panose="020B0604020202020204"/>
              </a:rPr>
              <a:t>pIaced</a:t>
            </a:r>
            <a:r>
              <a:rPr sz="1295" spc="10" dirty="0">
                <a:solidFill>
                  <a:schemeClr val="bg1"/>
                </a:solidFill>
                <a:latin typeface="Arial" panose="020B0604020202020204"/>
                <a:cs typeface="Arial" panose="020B0604020202020204"/>
              </a:rPr>
              <a:t> </a:t>
            </a:r>
            <a:r>
              <a:rPr sz="1295" spc="110" dirty="0">
                <a:solidFill>
                  <a:schemeClr val="bg1"/>
                </a:solidFill>
                <a:latin typeface="Arial" panose="020B0604020202020204"/>
                <a:cs typeface="Arial" panose="020B0604020202020204"/>
              </a:rPr>
              <a:t>c</a:t>
            </a:r>
            <a:r>
              <a:rPr lang="en-US" sz="1295" spc="110" dirty="0">
                <a:solidFill>
                  <a:schemeClr val="bg1"/>
                </a:solidFill>
                <a:latin typeface="Arial" panose="020B0604020202020204"/>
                <a:cs typeface="Arial" panose="020B0604020202020204"/>
              </a:rPr>
              <a:t>l</a:t>
            </a:r>
            <a:r>
              <a:rPr sz="1295" spc="110" dirty="0">
                <a:solidFill>
                  <a:schemeClr val="bg1"/>
                </a:solidFill>
                <a:latin typeface="Arial" panose="020B0604020202020204"/>
                <a:cs typeface="Arial" panose="020B0604020202020204"/>
              </a:rPr>
              <a:t>osetothe</a:t>
            </a:r>
            <a:r>
              <a:rPr sz="1295" spc="-5" dirty="0">
                <a:solidFill>
                  <a:schemeClr val="bg1"/>
                </a:solidFill>
                <a:latin typeface="Arial" panose="020B0604020202020204"/>
                <a:cs typeface="Arial" panose="020B0604020202020204"/>
              </a:rPr>
              <a:t> </a:t>
            </a:r>
            <a:r>
              <a:rPr sz="1295" spc="55" dirty="0">
                <a:solidFill>
                  <a:schemeClr val="bg1"/>
                </a:solidFill>
                <a:latin typeface="Arial" panose="020B0604020202020204"/>
                <a:cs typeface="Arial" panose="020B0604020202020204"/>
              </a:rPr>
              <a:t>heat</a:t>
            </a:r>
            <a:r>
              <a:rPr sz="1295" spc="135" dirty="0">
                <a:solidFill>
                  <a:schemeClr val="bg1"/>
                </a:solidFill>
                <a:latin typeface="Arial" panose="020B0604020202020204"/>
                <a:cs typeface="Arial" panose="020B0604020202020204"/>
              </a:rPr>
              <a:t> </a:t>
            </a:r>
            <a:r>
              <a:rPr sz="1295" spc="60" dirty="0">
                <a:solidFill>
                  <a:schemeClr val="bg1"/>
                </a:solidFill>
                <a:latin typeface="Arial" panose="020B0604020202020204"/>
                <a:cs typeface="Arial" panose="020B0604020202020204"/>
              </a:rPr>
              <a:t>source</a:t>
            </a:r>
            <a:r>
              <a:rPr sz="1295" dirty="0">
                <a:solidFill>
                  <a:schemeClr val="bg1"/>
                </a:solidFill>
                <a:latin typeface="Arial" panose="020B0604020202020204"/>
                <a:cs typeface="Arial" panose="020B0604020202020204"/>
              </a:rPr>
              <a:t> </a:t>
            </a:r>
            <a:r>
              <a:rPr sz="1295" spc="40" dirty="0">
                <a:solidFill>
                  <a:schemeClr val="bg1"/>
                </a:solidFill>
                <a:latin typeface="Arial" panose="020B0604020202020204"/>
                <a:cs typeface="Arial" panose="020B0604020202020204"/>
              </a:rPr>
              <a:t>and</a:t>
            </a:r>
            <a:r>
              <a:rPr sz="1295" spc="5" dirty="0">
                <a:solidFill>
                  <a:schemeClr val="bg1"/>
                </a:solidFill>
                <a:latin typeface="Arial" panose="020B0604020202020204"/>
                <a:cs typeface="Arial" panose="020B0604020202020204"/>
              </a:rPr>
              <a:t> </a:t>
            </a:r>
            <a:r>
              <a:rPr sz="1295" spc="35" dirty="0">
                <a:solidFill>
                  <a:schemeClr val="bg1"/>
                </a:solidFill>
                <a:latin typeface="Arial" panose="020B0604020202020204"/>
                <a:cs typeface="Arial" panose="020B0604020202020204"/>
              </a:rPr>
              <a:t>ideal</a:t>
            </a:r>
            <a:r>
              <a:rPr sz="1295" spc="-35" dirty="0">
                <a:solidFill>
                  <a:schemeClr val="bg1"/>
                </a:solidFill>
                <a:latin typeface="Arial" panose="020B0604020202020204"/>
                <a:cs typeface="Arial" panose="020B0604020202020204"/>
              </a:rPr>
              <a:t> </a:t>
            </a:r>
            <a:r>
              <a:rPr sz="1295" spc="30" dirty="0">
                <a:solidFill>
                  <a:schemeClr val="bg1"/>
                </a:solidFill>
                <a:latin typeface="Arial" panose="020B0604020202020204"/>
                <a:cs typeface="Arial" panose="020B0604020202020204"/>
              </a:rPr>
              <a:t>for</a:t>
            </a:r>
            <a:r>
              <a:rPr sz="1295" spc="95" dirty="0">
                <a:solidFill>
                  <a:schemeClr val="bg1"/>
                </a:solidFill>
                <a:latin typeface="Arial" panose="020B0604020202020204"/>
                <a:cs typeface="Arial" panose="020B0604020202020204"/>
              </a:rPr>
              <a:t> </a:t>
            </a:r>
            <a:r>
              <a:rPr sz="1295" spc="60" dirty="0">
                <a:solidFill>
                  <a:schemeClr val="bg1"/>
                </a:solidFill>
                <a:latin typeface="Arial" panose="020B0604020202020204"/>
                <a:cs typeface="Arial" panose="020B0604020202020204"/>
              </a:rPr>
              <a:t>rack</a:t>
            </a:r>
            <a:r>
              <a:rPr sz="1295" spc="-10" dirty="0">
                <a:solidFill>
                  <a:schemeClr val="bg1"/>
                </a:solidFill>
                <a:latin typeface="Arial" panose="020B0604020202020204"/>
                <a:cs typeface="Arial" panose="020B0604020202020204"/>
              </a:rPr>
              <a:t> </a:t>
            </a:r>
            <a:r>
              <a:rPr sz="1295" spc="50" dirty="0">
                <a:solidFill>
                  <a:schemeClr val="bg1"/>
                </a:solidFill>
                <a:latin typeface="Arial" panose="020B0604020202020204"/>
                <a:cs typeface="Arial" panose="020B0604020202020204"/>
              </a:rPr>
              <a:t>level</a:t>
            </a:r>
            <a:r>
              <a:rPr sz="1295" spc="-40" dirty="0">
                <a:solidFill>
                  <a:schemeClr val="bg1"/>
                </a:solidFill>
                <a:latin typeface="Arial" panose="020B0604020202020204"/>
                <a:cs typeface="Arial" panose="020B0604020202020204"/>
              </a:rPr>
              <a:t> </a:t>
            </a:r>
            <a:r>
              <a:rPr sz="1295" spc="40" dirty="0">
                <a:solidFill>
                  <a:schemeClr val="bg1"/>
                </a:solidFill>
                <a:latin typeface="Arial" panose="020B0604020202020204"/>
                <a:cs typeface="Arial" panose="020B0604020202020204"/>
              </a:rPr>
              <a:t>cooling</a:t>
            </a:r>
            <a:r>
              <a:rPr sz="1295" spc="55" dirty="0">
                <a:solidFill>
                  <a:schemeClr val="bg1"/>
                </a:solidFill>
                <a:latin typeface="Arial" panose="020B0604020202020204"/>
                <a:cs typeface="Arial" panose="020B0604020202020204"/>
              </a:rPr>
              <a:t> </a:t>
            </a:r>
            <a:r>
              <a:rPr sz="1295" spc="45" dirty="0">
                <a:solidFill>
                  <a:schemeClr val="bg1"/>
                </a:solidFill>
                <a:latin typeface="Arial" panose="020B0604020202020204"/>
                <a:cs typeface="Arial" panose="020B0604020202020204"/>
              </a:rPr>
              <a:t>solution</a:t>
            </a:r>
            <a:r>
              <a:rPr sz="1295" spc="5" dirty="0">
                <a:solidFill>
                  <a:schemeClr val="bg1"/>
                </a:solidFill>
                <a:latin typeface="Arial" panose="020B0604020202020204"/>
                <a:cs typeface="Arial" panose="020B0604020202020204"/>
              </a:rPr>
              <a:t> </a:t>
            </a:r>
            <a:r>
              <a:rPr sz="1295" spc="45" dirty="0">
                <a:solidFill>
                  <a:schemeClr val="bg1"/>
                </a:solidFill>
                <a:latin typeface="Arial" panose="020B0604020202020204"/>
                <a:cs typeface="Arial" panose="020B0604020202020204"/>
              </a:rPr>
              <a:t>for</a:t>
            </a:r>
            <a:r>
              <a:rPr sz="1295" spc="25" dirty="0">
                <a:solidFill>
                  <a:schemeClr val="bg1"/>
                </a:solidFill>
                <a:latin typeface="Arial" panose="020B0604020202020204"/>
                <a:cs typeface="Arial" panose="020B0604020202020204"/>
              </a:rPr>
              <a:t> </a:t>
            </a:r>
            <a:r>
              <a:rPr sz="1295" spc="40" dirty="0">
                <a:solidFill>
                  <a:schemeClr val="bg1"/>
                </a:solidFill>
                <a:latin typeface="Arial" panose="020B0604020202020204"/>
                <a:cs typeface="Arial" panose="020B0604020202020204"/>
              </a:rPr>
              <a:t>data</a:t>
            </a:r>
            <a:r>
              <a:rPr sz="1295" spc="-30" dirty="0">
                <a:solidFill>
                  <a:schemeClr val="bg1"/>
                </a:solidFill>
                <a:latin typeface="Arial" panose="020B0604020202020204"/>
                <a:cs typeface="Arial" panose="020B0604020202020204"/>
              </a:rPr>
              <a:t> </a:t>
            </a:r>
            <a:r>
              <a:rPr sz="1295" spc="50" dirty="0">
                <a:solidFill>
                  <a:schemeClr val="bg1"/>
                </a:solidFill>
                <a:latin typeface="Arial" panose="020B0604020202020204"/>
                <a:cs typeface="Arial" panose="020B0604020202020204"/>
              </a:rPr>
              <a:t>center</a:t>
            </a:r>
            <a:endParaRPr sz="1295" dirty="0">
              <a:solidFill>
                <a:schemeClr val="bg1"/>
              </a:solidFill>
              <a:latin typeface="Arial" panose="020B0604020202020204"/>
              <a:cs typeface="Arial" panose="020B0604020202020204"/>
            </a:endParaRPr>
          </a:p>
        </p:txBody>
      </p:sp>
      <p:grpSp>
        <p:nvGrpSpPr>
          <p:cNvPr id="65" name="组合 64"/>
          <p:cNvGrpSpPr/>
          <p:nvPr/>
        </p:nvGrpSpPr>
        <p:grpSpPr>
          <a:xfrm>
            <a:off x="12375607" y="5013915"/>
            <a:ext cx="1878695" cy="407061"/>
            <a:chOff x="12404162" y="4780386"/>
            <a:chExt cx="1957964" cy="424497"/>
          </a:xfrm>
        </p:grpSpPr>
        <p:sp>
          <p:nvSpPr>
            <p:cNvPr id="63" name="矩形 62"/>
            <p:cNvSpPr/>
            <p:nvPr/>
          </p:nvSpPr>
          <p:spPr>
            <a:xfrm>
              <a:off x="12454172" y="4780386"/>
              <a:ext cx="1857944" cy="424497"/>
            </a:xfrm>
            <a:prstGeom prst="rect">
              <a:avLst/>
            </a:prstGeom>
            <a:solidFill>
              <a:srgbClr val="2EB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64" name="文本框 63"/>
            <p:cNvSpPr txBox="1"/>
            <p:nvPr/>
          </p:nvSpPr>
          <p:spPr>
            <a:xfrm>
              <a:off x="12404162" y="4826435"/>
              <a:ext cx="1957964" cy="335735"/>
            </a:xfrm>
            <a:prstGeom prst="rect">
              <a:avLst/>
            </a:prstGeom>
            <a:noFill/>
          </p:spPr>
          <p:txBody>
            <a:bodyPr wrap="square" rtlCol="0">
              <a:spAutoFit/>
            </a:bodyPr>
            <a:lstStyle/>
            <a:p>
              <a:r>
                <a:rPr lang="en-US" altLang="zh-CN" sz="750" kern="500" dirty="0">
                  <a:solidFill>
                    <a:schemeClr val="bg1"/>
                  </a:solidFill>
                  <a:latin typeface="Arial" panose="020B0604020202020204"/>
                  <a:ea typeface="Adobe 黑体 Std R" panose="020B0400000000000000" pitchFamily="34" charset="-122"/>
                  <a:cs typeface="Arial" panose="020B0604020202020204"/>
                </a:rPr>
                <a:t>Clos to Heat Source</a:t>
              </a:r>
            </a:p>
            <a:p>
              <a:r>
                <a:rPr lang="en-US" altLang="zh-CN" sz="750" kern="500" dirty="0">
                  <a:solidFill>
                    <a:schemeClr val="bg1"/>
                  </a:solidFill>
                  <a:latin typeface="Arial" panose="020B0604020202020204"/>
                  <a:ea typeface="Adobe 黑体 Std R" panose="020B0400000000000000" pitchFamily="34" charset="-122"/>
                  <a:cs typeface="Arial" panose="020B0604020202020204"/>
                </a:rPr>
                <a:t>No </a:t>
              </a:r>
              <a:r>
                <a:rPr lang="en-US" altLang="zh-CN" sz="750" kern="500" dirty="0" err="1">
                  <a:solidFill>
                    <a:schemeClr val="bg1"/>
                  </a:solidFill>
                  <a:latin typeface="Arial" panose="020B0604020202020204"/>
                  <a:ea typeface="Adobe 黑体 Std R" panose="020B0400000000000000" pitchFamily="34" charset="-122"/>
                  <a:cs typeface="Arial" panose="020B0604020202020204"/>
                </a:rPr>
                <a:t>Rasied</a:t>
              </a:r>
              <a:r>
                <a:rPr lang="en-US" altLang="zh-CN" sz="750" kern="500" dirty="0">
                  <a:solidFill>
                    <a:schemeClr val="bg1"/>
                  </a:solidFill>
                  <a:latin typeface="Arial" panose="020B0604020202020204"/>
                  <a:ea typeface="Adobe 黑体 Std R" panose="020B0400000000000000" pitchFamily="34" charset="-122"/>
                  <a:cs typeface="Arial" panose="020B0604020202020204"/>
                </a:rPr>
                <a:t> Floor or Limited Floor Height</a:t>
              </a:r>
              <a:endParaRPr lang="zh-CN" altLang="en-US" sz="750" kern="500" dirty="0">
                <a:solidFill>
                  <a:schemeClr val="bg1"/>
                </a:solidFill>
                <a:latin typeface="Arial" panose="020B0604020202020204"/>
                <a:ea typeface="Adobe 黑体 Std R" panose="020B0400000000000000" pitchFamily="34" charset="-122"/>
                <a:cs typeface="Arial" panose="020B0604020202020204"/>
              </a:endParaRPr>
            </a:p>
          </p:txBody>
        </p:sp>
      </p:grpSp>
      <p:grpSp>
        <p:nvGrpSpPr>
          <p:cNvPr id="66" name="组合 65"/>
          <p:cNvGrpSpPr/>
          <p:nvPr/>
        </p:nvGrpSpPr>
        <p:grpSpPr>
          <a:xfrm>
            <a:off x="12375607" y="5480084"/>
            <a:ext cx="1878695" cy="407061"/>
            <a:chOff x="12404162" y="4780386"/>
            <a:chExt cx="1957964" cy="424497"/>
          </a:xfrm>
        </p:grpSpPr>
        <p:sp>
          <p:nvSpPr>
            <p:cNvPr id="67" name="矩形 66"/>
            <p:cNvSpPr/>
            <p:nvPr/>
          </p:nvSpPr>
          <p:spPr>
            <a:xfrm>
              <a:off x="12454172" y="4780386"/>
              <a:ext cx="1857944" cy="424497"/>
            </a:xfrm>
            <a:prstGeom prst="rect">
              <a:avLst/>
            </a:prstGeom>
            <a:solidFill>
              <a:srgbClr val="2EB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68" name="文本框 67"/>
            <p:cNvSpPr txBox="1"/>
            <p:nvPr/>
          </p:nvSpPr>
          <p:spPr>
            <a:xfrm>
              <a:off x="12404162" y="4826435"/>
              <a:ext cx="1957964" cy="341033"/>
            </a:xfrm>
            <a:prstGeom prst="rect">
              <a:avLst/>
            </a:prstGeom>
            <a:noFill/>
          </p:spPr>
          <p:txBody>
            <a:bodyPr wrap="square" rtlCol="0">
              <a:spAutoFit/>
            </a:bodyPr>
            <a:lstStyle/>
            <a:p>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Energy Efficiency Requirement</a:t>
              </a:r>
            </a:p>
            <a:p>
              <a:r>
                <a:rPr lang="en-US" altLang="zh-CN" sz="770" kern="2000" spc="50" dirty="0" err="1">
                  <a:solidFill>
                    <a:schemeClr val="bg1"/>
                  </a:solidFill>
                  <a:latin typeface="Arial" panose="020B0604020202020204"/>
                  <a:ea typeface="Adobe 黑体 Std R" panose="020B0400000000000000" pitchFamily="34" charset="-122"/>
                  <a:cs typeface="Arial" panose="020B0604020202020204"/>
                </a:rPr>
                <a:t>Dynmaic</a:t>
              </a:r>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 Heart Load</a:t>
              </a:r>
              <a:endParaRPr lang="zh-CN" altLang="en-US" sz="770" kern="2000" spc="50" dirty="0">
                <a:solidFill>
                  <a:schemeClr val="bg1"/>
                </a:solidFill>
                <a:latin typeface="Arial" panose="020B0604020202020204"/>
                <a:ea typeface="Adobe 黑体 Std R" panose="020B0400000000000000" pitchFamily="34" charset="-122"/>
                <a:cs typeface="Arial" panose="020B0604020202020204"/>
              </a:endParaRPr>
            </a:p>
          </p:txBody>
        </p:sp>
      </p:grpSp>
      <p:grpSp>
        <p:nvGrpSpPr>
          <p:cNvPr id="69" name="组合 68"/>
          <p:cNvGrpSpPr/>
          <p:nvPr/>
        </p:nvGrpSpPr>
        <p:grpSpPr>
          <a:xfrm>
            <a:off x="12375607" y="5978551"/>
            <a:ext cx="1878695" cy="407061"/>
            <a:chOff x="12404162" y="4780386"/>
            <a:chExt cx="1957964" cy="424497"/>
          </a:xfrm>
        </p:grpSpPr>
        <p:sp>
          <p:nvSpPr>
            <p:cNvPr id="70" name="矩形 69"/>
            <p:cNvSpPr/>
            <p:nvPr/>
          </p:nvSpPr>
          <p:spPr>
            <a:xfrm>
              <a:off x="12454172" y="4780386"/>
              <a:ext cx="1857944" cy="424497"/>
            </a:xfrm>
            <a:prstGeom prst="rect">
              <a:avLst/>
            </a:prstGeom>
            <a:solidFill>
              <a:srgbClr val="2EB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71" name="文本框 70"/>
            <p:cNvSpPr txBox="1"/>
            <p:nvPr/>
          </p:nvSpPr>
          <p:spPr>
            <a:xfrm>
              <a:off x="12404162" y="4826435"/>
              <a:ext cx="1957964" cy="341033"/>
            </a:xfrm>
            <a:prstGeom prst="rect">
              <a:avLst/>
            </a:prstGeom>
            <a:noFill/>
          </p:spPr>
          <p:txBody>
            <a:bodyPr wrap="square" rtlCol="0">
              <a:spAutoFit/>
            </a:bodyPr>
            <a:lstStyle/>
            <a:p>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Constantly Expansion</a:t>
              </a:r>
            </a:p>
            <a:p>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Increasing Heat Density</a:t>
              </a:r>
              <a:endParaRPr lang="zh-CN" altLang="en-US" sz="770" kern="2000" spc="50" dirty="0">
                <a:solidFill>
                  <a:schemeClr val="bg1"/>
                </a:solidFill>
                <a:latin typeface="Arial" panose="020B0604020202020204"/>
                <a:ea typeface="Adobe 黑体 Std R" panose="020B0400000000000000" pitchFamily="34" charset="-122"/>
                <a:cs typeface="Arial" panose="020B0604020202020204"/>
              </a:endParaRPr>
            </a:p>
          </p:txBody>
        </p:sp>
      </p:grpSp>
      <p:grpSp>
        <p:nvGrpSpPr>
          <p:cNvPr id="72" name="组合 71"/>
          <p:cNvGrpSpPr/>
          <p:nvPr/>
        </p:nvGrpSpPr>
        <p:grpSpPr>
          <a:xfrm>
            <a:off x="12375607" y="6464221"/>
            <a:ext cx="1878695" cy="407061"/>
            <a:chOff x="12404162" y="4780386"/>
            <a:chExt cx="1957964" cy="424497"/>
          </a:xfrm>
        </p:grpSpPr>
        <p:sp>
          <p:nvSpPr>
            <p:cNvPr id="73" name="矩形 72"/>
            <p:cNvSpPr/>
            <p:nvPr/>
          </p:nvSpPr>
          <p:spPr>
            <a:xfrm>
              <a:off x="12454172" y="4780386"/>
              <a:ext cx="1857944" cy="424497"/>
            </a:xfrm>
            <a:prstGeom prst="rect">
              <a:avLst/>
            </a:prstGeom>
            <a:solidFill>
              <a:srgbClr val="2EB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74" name="文本框 73"/>
            <p:cNvSpPr txBox="1"/>
            <p:nvPr/>
          </p:nvSpPr>
          <p:spPr>
            <a:xfrm>
              <a:off x="12404162" y="4826435"/>
              <a:ext cx="1957964" cy="341033"/>
            </a:xfrm>
            <a:prstGeom prst="rect">
              <a:avLst/>
            </a:prstGeom>
            <a:noFill/>
          </p:spPr>
          <p:txBody>
            <a:bodyPr wrap="square" rtlCol="0">
              <a:spAutoFit/>
            </a:bodyPr>
            <a:lstStyle/>
            <a:p>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Virtualization</a:t>
              </a:r>
            </a:p>
            <a:p>
              <a:r>
                <a:rPr lang="en-US" altLang="zh-CN" sz="770" kern="2000" spc="50" dirty="0">
                  <a:solidFill>
                    <a:schemeClr val="bg1"/>
                  </a:solidFill>
                  <a:latin typeface="Arial" panose="020B0604020202020204"/>
                  <a:ea typeface="Adobe 黑体 Std R" panose="020B0400000000000000" pitchFamily="34" charset="-122"/>
                  <a:cs typeface="Arial" panose="020B0604020202020204"/>
                </a:rPr>
                <a:t>Increasing IT Demand</a:t>
              </a:r>
              <a:endParaRPr lang="zh-CN" altLang="en-US" sz="770" kern="2000" spc="50" dirty="0">
                <a:solidFill>
                  <a:schemeClr val="bg1"/>
                </a:solidFill>
                <a:latin typeface="Arial" panose="020B0604020202020204"/>
                <a:ea typeface="Adobe 黑体 Std R" panose="020B0400000000000000" pitchFamily="34" charset="-122"/>
                <a:cs typeface="Arial" panose="020B0604020202020204"/>
              </a:endParaRPr>
            </a:p>
          </p:txBody>
        </p:sp>
      </p:grpSp>
      <p:grpSp>
        <p:nvGrpSpPr>
          <p:cNvPr id="75" name="组合 74"/>
          <p:cNvGrpSpPr/>
          <p:nvPr/>
        </p:nvGrpSpPr>
        <p:grpSpPr>
          <a:xfrm>
            <a:off x="12375607" y="6931609"/>
            <a:ext cx="1878695" cy="407061"/>
            <a:chOff x="12404162" y="4780386"/>
            <a:chExt cx="1957964" cy="424497"/>
          </a:xfrm>
        </p:grpSpPr>
        <p:sp>
          <p:nvSpPr>
            <p:cNvPr id="76" name="矩形 75"/>
            <p:cNvSpPr/>
            <p:nvPr/>
          </p:nvSpPr>
          <p:spPr>
            <a:xfrm>
              <a:off x="12454172" y="4780386"/>
              <a:ext cx="1857944" cy="424497"/>
            </a:xfrm>
            <a:prstGeom prst="rect">
              <a:avLst/>
            </a:prstGeom>
            <a:solidFill>
              <a:srgbClr val="2EB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77" name="文本框 76"/>
            <p:cNvSpPr txBox="1"/>
            <p:nvPr/>
          </p:nvSpPr>
          <p:spPr>
            <a:xfrm>
              <a:off x="12404162" y="4826435"/>
              <a:ext cx="1957964" cy="335735"/>
            </a:xfrm>
            <a:prstGeom prst="rect">
              <a:avLst/>
            </a:prstGeom>
            <a:noFill/>
          </p:spPr>
          <p:txBody>
            <a:bodyPr wrap="square" rtlCol="0">
              <a:spAutoFit/>
            </a:bodyPr>
            <a:lstStyle/>
            <a:p>
              <a:r>
                <a:rPr lang="en-US" altLang="zh-CN" sz="750" kern="2000" spc="50" dirty="0">
                  <a:solidFill>
                    <a:schemeClr val="bg1"/>
                  </a:solidFill>
                  <a:latin typeface="Arial" panose="020B0604020202020204"/>
                  <a:ea typeface="Adobe 黑体 Std R" panose="020B0400000000000000" pitchFamily="34" charset="-122"/>
                  <a:cs typeface="Arial" panose="020B0604020202020204"/>
                </a:rPr>
                <a:t>Cloud Computing</a:t>
              </a:r>
            </a:p>
            <a:p>
              <a:r>
                <a:rPr lang="en-US" altLang="zh-CN" sz="750" kern="2000" spc="50" dirty="0">
                  <a:solidFill>
                    <a:schemeClr val="bg1"/>
                  </a:solidFill>
                  <a:latin typeface="Arial" panose="020B0604020202020204"/>
                  <a:ea typeface="Adobe 黑体 Std R" panose="020B0400000000000000" pitchFamily="34" charset="-122"/>
                  <a:cs typeface="Arial" panose="020B0604020202020204"/>
                </a:rPr>
                <a:t>High/Integrated Sever/Blade Sever</a:t>
              </a:r>
              <a:endParaRPr lang="zh-CN" altLang="en-US" sz="750" kern="2000" spc="50" dirty="0">
                <a:solidFill>
                  <a:schemeClr val="bg1"/>
                </a:solidFill>
                <a:latin typeface="Arial" panose="020B0604020202020204"/>
                <a:ea typeface="Adobe 黑体 Std R" panose="020B0400000000000000" pitchFamily="34" charset="-122"/>
                <a:cs typeface="Arial" panose="020B0604020202020204"/>
              </a:endParaRPr>
            </a:p>
          </p:txBody>
        </p:sp>
      </p:grpSp>
      <p:sp>
        <p:nvSpPr>
          <p:cNvPr id="78" name="矩形 77"/>
          <p:cNvSpPr/>
          <p:nvPr/>
        </p:nvSpPr>
        <p:spPr>
          <a:xfrm>
            <a:off x="8464656" y="7782902"/>
            <a:ext cx="1299791" cy="417420"/>
          </a:xfrm>
          <a:prstGeom prst="rect">
            <a:avLst/>
          </a:prstGeom>
          <a:solidFill>
            <a:srgbClr val="007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79" name="矩形 78"/>
          <p:cNvSpPr/>
          <p:nvPr/>
        </p:nvSpPr>
        <p:spPr>
          <a:xfrm>
            <a:off x="9946649" y="7782902"/>
            <a:ext cx="1177917" cy="417420"/>
          </a:xfrm>
          <a:prstGeom prst="rect">
            <a:avLst/>
          </a:prstGeom>
          <a:solidFill>
            <a:srgbClr val="007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80" name="矩形 79"/>
          <p:cNvSpPr/>
          <p:nvPr/>
        </p:nvSpPr>
        <p:spPr>
          <a:xfrm>
            <a:off x="11234862" y="7782902"/>
            <a:ext cx="1177917" cy="417420"/>
          </a:xfrm>
          <a:prstGeom prst="rect">
            <a:avLst/>
          </a:prstGeom>
          <a:solidFill>
            <a:srgbClr val="007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81" name="矩形 80"/>
          <p:cNvSpPr/>
          <p:nvPr/>
        </p:nvSpPr>
        <p:spPr>
          <a:xfrm>
            <a:off x="12543793" y="7782902"/>
            <a:ext cx="1001808" cy="417420"/>
          </a:xfrm>
          <a:prstGeom prst="rect">
            <a:avLst/>
          </a:prstGeom>
          <a:solidFill>
            <a:srgbClr val="007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82" name="object 19"/>
          <p:cNvSpPr txBox="1"/>
          <p:nvPr/>
        </p:nvSpPr>
        <p:spPr>
          <a:xfrm>
            <a:off x="8618218" y="7876745"/>
            <a:ext cx="1002417" cy="265430"/>
          </a:xfrm>
          <a:prstGeom prst="rect">
            <a:avLst/>
          </a:prstGeom>
          <a:noFill/>
          <a:ln>
            <a:noFill/>
          </a:ln>
        </p:spPr>
        <p:txBody>
          <a:bodyPr vert="horz" wrap="square" lIns="0" tIns="4874" rIns="0" bIns="0" rtlCol="0">
            <a:spAutoFit/>
          </a:bodyPr>
          <a:lstStyle/>
          <a:p>
            <a:pPr>
              <a:lnSpc>
                <a:spcPct val="100000"/>
              </a:lnSpc>
              <a:spcBef>
                <a:spcPts val="40"/>
              </a:spcBef>
            </a:pPr>
            <a:r>
              <a:rPr sz="845" kern="2000" spc="50" dirty="0">
                <a:solidFill>
                  <a:schemeClr val="bg1"/>
                </a:solidFill>
                <a:latin typeface="Arial" panose="020B0604020202020204"/>
                <a:cs typeface="Arial" panose="020B0604020202020204"/>
              </a:rPr>
              <a:t>Energy Efficiency Requirement</a:t>
            </a:r>
          </a:p>
        </p:txBody>
      </p:sp>
      <p:sp>
        <p:nvSpPr>
          <p:cNvPr id="83" name="文本框 82"/>
          <p:cNvSpPr txBox="1"/>
          <p:nvPr/>
        </p:nvSpPr>
        <p:spPr>
          <a:xfrm>
            <a:off x="9902165" y="7834699"/>
            <a:ext cx="1217295" cy="352425"/>
          </a:xfrm>
          <a:prstGeom prst="rect">
            <a:avLst/>
          </a:prstGeom>
          <a:noFill/>
        </p:spPr>
        <p:txBody>
          <a:bodyPr wrap="none" rtlCol="0">
            <a:spAutoFit/>
          </a:bodyPr>
          <a:lstStyle/>
          <a:p>
            <a:r>
              <a:rPr lang="en-US" altLang="zh-CN" sz="845" kern="2000" spc="50" dirty="0">
                <a:solidFill>
                  <a:schemeClr val="bg1"/>
                </a:solidFill>
                <a:latin typeface="Arial" panose="020B0604020202020204"/>
                <a:ea typeface="Adobe 黑体 Std R" panose="020B0400000000000000" pitchFamily="34" charset="-122"/>
                <a:cs typeface="Arial" panose="020B0604020202020204"/>
              </a:rPr>
              <a:t>High integrated</a:t>
            </a:r>
          </a:p>
          <a:p>
            <a:r>
              <a:rPr lang="en-US" altLang="zh-CN" sz="845" kern="2000" spc="50" dirty="0">
                <a:solidFill>
                  <a:schemeClr val="bg1"/>
                </a:solidFill>
                <a:latin typeface="Arial" panose="020B0604020202020204"/>
                <a:ea typeface="Adobe 黑体 Std R" panose="020B0400000000000000" pitchFamily="34" charset="-122"/>
                <a:cs typeface="Arial" panose="020B0604020202020204"/>
              </a:rPr>
              <a:t>Server/</a:t>
            </a:r>
            <a:r>
              <a:rPr lang="en-US" altLang="zh-CN" sz="845" kern="2000" spc="50" dirty="0" err="1">
                <a:solidFill>
                  <a:schemeClr val="bg1"/>
                </a:solidFill>
                <a:latin typeface="Arial" panose="020B0604020202020204"/>
                <a:ea typeface="Adobe 黑体 Std R" panose="020B0400000000000000" pitchFamily="34" charset="-122"/>
                <a:cs typeface="Arial" panose="020B0604020202020204"/>
              </a:rPr>
              <a:t>Rlad</a:t>
            </a:r>
            <a:r>
              <a:rPr lang="en-US" altLang="zh-CN" sz="845" kern="2000" spc="50" dirty="0">
                <a:solidFill>
                  <a:schemeClr val="bg1"/>
                </a:solidFill>
                <a:latin typeface="Arial" panose="020B0604020202020204"/>
                <a:ea typeface="Adobe 黑体 Std R" panose="020B0400000000000000" pitchFamily="34" charset="-122"/>
                <a:cs typeface="Arial" panose="020B0604020202020204"/>
              </a:rPr>
              <a:t> Server</a:t>
            </a:r>
            <a:endParaRPr lang="zh-CN" altLang="en-US" sz="845" kern="2000" spc="50" dirty="0">
              <a:solidFill>
                <a:schemeClr val="bg1"/>
              </a:solidFill>
              <a:latin typeface="Arial" panose="020B0604020202020204"/>
              <a:ea typeface="Adobe 黑体 Std R" panose="020B0400000000000000" pitchFamily="34" charset="-122"/>
              <a:cs typeface="Arial" panose="020B0604020202020204"/>
            </a:endParaRPr>
          </a:p>
        </p:txBody>
      </p:sp>
      <p:sp>
        <p:nvSpPr>
          <p:cNvPr id="84" name="文本框 83"/>
          <p:cNvSpPr txBox="1"/>
          <p:nvPr/>
        </p:nvSpPr>
        <p:spPr>
          <a:xfrm>
            <a:off x="11307986" y="7876745"/>
            <a:ext cx="1115060" cy="221615"/>
          </a:xfrm>
          <a:prstGeom prst="rect">
            <a:avLst/>
          </a:prstGeom>
          <a:noFill/>
        </p:spPr>
        <p:txBody>
          <a:bodyPr wrap="none" rtlCol="0">
            <a:spAutoFit/>
          </a:bodyPr>
          <a:lstStyle/>
          <a:p>
            <a:r>
              <a:rPr lang="en-US" altLang="zh-CN" sz="845" kern="2000" spc="50" dirty="0">
                <a:solidFill>
                  <a:schemeClr val="bg1"/>
                </a:solidFill>
                <a:latin typeface="Arial" panose="020B0604020202020204"/>
                <a:ea typeface="Adobe 黑体 Std R" panose="020B0400000000000000" pitchFamily="34" charset="-122"/>
                <a:cs typeface="Arial" panose="020B0604020202020204"/>
              </a:rPr>
              <a:t>Cloud Computing</a:t>
            </a:r>
            <a:endParaRPr lang="zh-CN" altLang="en-US" sz="845" kern="2000" spc="50" dirty="0">
              <a:solidFill>
                <a:schemeClr val="bg1"/>
              </a:solidFill>
              <a:latin typeface="Arial" panose="020B0604020202020204"/>
              <a:ea typeface="Adobe 黑体 Std R" panose="020B0400000000000000" pitchFamily="34" charset="-122"/>
              <a:cs typeface="Arial" panose="020B0604020202020204"/>
            </a:endParaRPr>
          </a:p>
        </p:txBody>
      </p:sp>
      <p:sp>
        <p:nvSpPr>
          <p:cNvPr id="85" name="文本框 84"/>
          <p:cNvSpPr txBox="1"/>
          <p:nvPr/>
        </p:nvSpPr>
        <p:spPr>
          <a:xfrm>
            <a:off x="12628496" y="7887714"/>
            <a:ext cx="891540" cy="221615"/>
          </a:xfrm>
          <a:prstGeom prst="rect">
            <a:avLst/>
          </a:prstGeom>
          <a:noFill/>
        </p:spPr>
        <p:txBody>
          <a:bodyPr wrap="none" rtlCol="0">
            <a:spAutoFit/>
          </a:bodyPr>
          <a:lstStyle/>
          <a:p>
            <a:r>
              <a:rPr lang="en-US" altLang="zh-CN" sz="845" kern="2000" spc="50" dirty="0">
                <a:solidFill>
                  <a:schemeClr val="bg1"/>
                </a:solidFill>
                <a:latin typeface="Arial" panose="020B0604020202020204"/>
                <a:ea typeface="Adobe 黑体 Std R" panose="020B0400000000000000" pitchFamily="34" charset="-122"/>
                <a:cs typeface="Arial" panose="020B0604020202020204"/>
              </a:rPr>
              <a:t>Virtualization</a:t>
            </a:r>
          </a:p>
        </p:txBody>
      </p:sp>
      <p:grpSp>
        <p:nvGrpSpPr>
          <p:cNvPr id="92" name="组合 91"/>
          <p:cNvGrpSpPr/>
          <p:nvPr/>
        </p:nvGrpSpPr>
        <p:grpSpPr>
          <a:xfrm>
            <a:off x="624" y="9758709"/>
            <a:ext cx="673000" cy="299085"/>
            <a:chOff x="0" y="10169122"/>
            <a:chExt cx="701304" cy="311663"/>
          </a:xfrm>
        </p:grpSpPr>
        <p:sp>
          <p:nvSpPr>
            <p:cNvPr id="88" name="object 33"/>
            <p:cNvSpPr/>
            <p:nvPr/>
          </p:nvSpPr>
          <p:spPr>
            <a:xfrm>
              <a:off x="0"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89" name="文本框 88"/>
            <p:cNvSpPr txBox="1"/>
            <p:nvPr/>
          </p:nvSpPr>
          <p:spPr>
            <a:xfrm>
              <a:off x="312221"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01</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grpSp>
        <p:nvGrpSpPr>
          <p:cNvPr id="91" name="组合 90"/>
          <p:cNvGrpSpPr/>
          <p:nvPr/>
        </p:nvGrpSpPr>
        <p:grpSpPr>
          <a:xfrm>
            <a:off x="14464416" y="9758709"/>
            <a:ext cx="656093" cy="299085"/>
            <a:chOff x="14436845" y="10169122"/>
            <a:chExt cx="683686" cy="311663"/>
          </a:xfrm>
        </p:grpSpPr>
        <p:sp>
          <p:nvSpPr>
            <p:cNvPr id="37" name="object 33"/>
            <p:cNvSpPr/>
            <p:nvPr/>
          </p:nvSpPr>
          <p:spPr>
            <a:xfrm>
              <a:off x="14482991"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90" name="文本框 89"/>
            <p:cNvSpPr txBox="1"/>
            <p:nvPr/>
          </p:nvSpPr>
          <p:spPr>
            <a:xfrm>
              <a:off x="14436845"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02</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sp>
        <p:nvSpPr>
          <p:cNvPr id="14" name="文本框 13"/>
          <p:cNvSpPr txBox="1"/>
          <p:nvPr/>
        </p:nvSpPr>
        <p:spPr>
          <a:xfrm>
            <a:off x="799830" y="3697061"/>
            <a:ext cx="4298512" cy="386080"/>
          </a:xfrm>
          <a:prstGeom prst="rect">
            <a:avLst/>
          </a:prstGeom>
          <a:noFill/>
        </p:spPr>
        <p:txBody>
          <a:bodyPr wrap="square" rtlCol="0">
            <a:spAutoFit/>
          </a:bodyPr>
          <a:lstStyle/>
          <a:p>
            <a:r>
              <a:rPr lang="en-US" altLang="zh-CN" sz="1920" b="1" spc="50" dirty="0">
                <a:solidFill>
                  <a:schemeClr val="bg1"/>
                </a:solidFill>
                <a:latin typeface="Arial" panose="020B0604020202020204"/>
                <a:ea typeface="Adobe 黑体 Std R" panose="020B0400000000000000" pitchFamily="34" charset="-122"/>
                <a:cs typeface="Arial" panose="020B0604020202020204"/>
                <a:sym typeface="Times New Roman" panose="02020603050405020304" charset="0"/>
              </a:rPr>
              <a:t>COMPANY PROFILE</a:t>
            </a:r>
          </a:p>
        </p:txBody>
      </p:sp>
      <p:pic>
        <p:nvPicPr>
          <p:cNvPr id="31" name="object 11"/>
          <p:cNvPicPr/>
          <p:nvPr>
            <p:custDataLst>
              <p:tags r:id="rId1"/>
            </p:custDataLst>
          </p:nvPr>
        </p:nvPicPr>
        <p:blipFill>
          <a:blip r:embed="rId9" cstate="print"/>
          <a:stretch>
            <a:fillRect/>
          </a:stretch>
        </p:blipFill>
        <p:spPr>
          <a:xfrm>
            <a:off x="855082" y="7728001"/>
            <a:ext cx="2080728" cy="1160973"/>
          </a:xfrm>
          <a:prstGeom prst="rect">
            <a:avLst/>
          </a:prstGeom>
        </p:spPr>
      </p:pic>
      <p:sp>
        <p:nvSpPr>
          <p:cNvPr id="32" name="矩形 31"/>
          <p:cNvSpPr/>
          <p:nvPr/>
        </p:nvSpPr>
        <p:spPr>
          <a:xfrm>
            <a:off x="3012460" y="7737199"/>
            <a:ext cx="1528306" cy="1155370"/>
          </a:xfrm>
          <a:prstGeom prst="rect">
            <a:avLst/>
          </a:prstGeom>
          <a:blipFill rotWithShape="1">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a:p>
        </p:txBody>
      </p:sp>
      <p:sp>
        <p:nvSpPr>
          <p:cNvPr id="38" name="矩形 37"/>
          <p:cNvSpPr/>
          <p:nvPr>
            <p:custDataLst>
              <p:tags r:id="rId2"/>
            </p:custDataLst>
          </p:nvPr>
        </p:nvSpPr>
        <p:spPr>
          <a:xfrm>
            <a:off x="4611453" y="7728059"/>
            <a:ext cx="2051147" cy="1155370"/>
          </a:xfrm>
          <a:prstGeom prst="rect">
            <a:avLst/>
          </a:prstGeom>
          <a:blipFill rotWithShape="1">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p:cNvSpPr txBox="1"/>
          <p:nvPr/>
        </p:nvSpPr>
        <p:spPr>
          <a:xfrm>
            <a:off x="871996" y="1908298"/>
            <a:ext cx="1763209" cy="219075"/>
          </a:xfrm>
          <a:prstGeom prst="rect">
            <a:avLst/>
          </a:prstGeom>
        </p:spPr>
        <p:txBody>
          <a:bodyPr vert="horz" wrap="square" lIns="0" tIns="12019" rIns="0" bIns="0" rtlCol="0">
            <a:spAutoFit/>
          </a:bodyPr>
          <a:lstStyle/>
          <a:p>
            <a:pPr marL="7620">
              <a:spcBef>
                <a:spcPts val="60"/>
              </a:spcBef>
            </a:pPr>
            <a:r>
              <a:rPr sz="1345" spc="50" dirty="0">
                <a:solidFill>
                  <a:srgbClr val="0561AB"/>
                </a:solidFill>
                <a:latin typeface="Arial" panose="020B0604020202020204"/>
                <a:cs typeface="Arial" panose="020B0604020202020204"/>
              </a:rPr>
              <a:t>Introduction</a:t>
            </a:r>
          </a:p>
        </p:txBody>
      </p:sp>
      <p:sp>
        <p:nvSpPr>
          <p:cNvPr id="7" name="object 9"/>
          <p:cNvSpPr txBox="1"/>
          <p:nvPr/>
        </p:nvSpPr>
        <p:spPr>
          <a:xfrm>
            <a:off x="871996" y="5658080"/>
            <a:ext cx="3346732" cy="1399540"/>
          </a:xfrm>
          <a:prstGeom prst="rect">
            <a:avLst/>
          </a:prstGeom>
        </p:spPr>
        <p:txBody>
          <a:bodyPr vert="horz" wrap="square" lIns="0" tIns="3605" rIns="0" bIns="0" rtlCol="0">
            <a:spAutoFit/>
          </a:bodyPr>
          <a:lstStyle/>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Single rack with power larger than 3kW</a:t>
            </a:r>
          </a:p>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High heat density computer room</a:t>
            </a:r>
          </a:p>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Modular DC</a:t>
            </a:r>
          </a:p>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Container type DC</a:t>
            </a:r>
          </a:p>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DC with low PUE</a:t>
            </a:r>
          </a:p>
          <a:p>
            <a:pPr marL="107950" indent="-107950" defTabSz="541655">
              <a:lnSpc>
                <a:spcPct val="150000"/>
              </a:lnSpc>
              <a:buClr>
                <a:srgbClr val="0061AD"/>
              </a:buClr>
              <a:buFont typeface="Arial" panose="020B0604020202020204" pitchFamily="34" charset="0"/>
              <a:buChar char="•"/>
              <a:defRPr/>
            </a:pPr>
            <a:r>
              <a:rPr lang="en-US" sz="1010" spc="-40" dirty="0">
                <a:solidFill>
                  <a:srgbClr val="0A0A0A"/>
                </a:solidFill>
                <a:latin typeface="Arial" panose="020B0604020202020204"/>
                <a:cs typeface="Arial" panose="020B0604020202020204"/>
                <a:sym typeface="Times New Roman" panose="02020603050405020304" charset="0"/>
              </a:rPr>
              <a:t>Hot spot reconstruction</a:t>
            </a:r>
          </a:p>
        </p:txBody>
      </p:sp>
      <p:sp>
        <p:nvSpPr>
          <p:cNvPr id="8" name="object 9"/>
          <p:cNvSpPr txBox="1"/>
          <p:nvPr/>
        </p:nvSpPr>
        <p:spPr>
          <a:xfrm>
            <a:off x="871996" y="2325756"/>
            <a:ext cx="3298054" cy="2224405"/>
          </a:xfrm>
          <a:prstGeom prst="rect">
            <a:avLst/>
          </a:prstGeom>
        </p:spPr>
        <p:txBody>
          <a:bodyPr vert="horz" wrap="square" lIns="0" tIns="3605" rIns="0" bIns="0" rtlCol="0">
            <a:spAutoFit/>
          </a:bodyPr>
          <a:lstStyle/>
          <a:p>
            <a:pPr marL="8255" marR="3175" indent="-635" algn="just" defTabSz="541655">
              <a:lnSpc>
                <a:spcPct val="130000"/>
              </a:lnSpc>
            </a:pPr>
            <a:r>
              <a:rPr sz="1010" spc="-40" dirty="0">
                <a:solidFill>
                  <a:srgbClr val="0A0A0A"/>
                </a:solidFill>
                <a:latin typeface="Arial" panose="020B0604020202020204"/>
                <a:cs typeface="Arial" panose="020B0604020202020204"/>
                <a:sym typeface="Times New Roman" panose="02020603050405020304" charset="0"/>
              </a:rPr>
              <a:t>COOLNET Row Cooling Precision Air Conditioning is an ideal product for inter-column cooling in green data centers. It has the industry's best cooling efficiency. The variable frequency scroll compressor uses environmentally friendly refrigerant R410A. It has excellent intelligent control and performance. Flexible cooling capacity design: can be used in 20%~100% adjustment of cooling capacity, which greatly improves the energy efficiency of ordinary air-cooled units by 33.3%~50%. The 7-inch touch screen can comprehensively display various data in the computer room and related working conditions of the unit.</a:t>
            </a:r>
          </a:p>
        </p:txBody>
      </p:sp>
      <p:grpSp>
        <p:nvGrpSpPr>
          <p:cNvPr id="9" name="组合 8"/>
          <p:cNvGrpSpPr/>
          <p:nvPr/>
        </p:nvGrpSpPr>
        <p:grpSpPr>
          <a:xfrm>
            <a:off x="5206928" y="4277151"/>
            <a:ext cx="790602" cy="3276263"/>
            <a:chOff x="6717044" y="4693466"/>
            <a:chExt cx="823851" cy="3414050"/>
          </a:xfrm>
        </p:grpSpPr>
        <p:sp>
          <p:nvSpPr>
            <p:cNvPr id="12" name="文本框 11"/>
            <p:cNvSpPr txBox="1"/>
            <p:nvPr/>
          </p:nvSpPr>
          <p:spPr>
            <a:xfrm>
              <a:off x="6717044" y="4693466"/>
              <a:ext cx="738186" cy="248801"/>
            </a:xfrm>
            <a:prstGeom prst="rect">
              <a:avLst/>
            </a:prstGeom>
            <a:noFill/>
          </p:spPr>
          <p:txBody>
            <a:bodyPr wrap="square" rtlCol="0">
              <a:spAutoFit/>
            </a:bodyPr>
            <a:lstStyle/>
            <a:p>
              <a:r>
                <a:rPr lang="en-US" altLang="zh-CN" sz="960" dirty="0">
                  <a:solidFill>
                    <a:srgbClr val="2D61AD"/>
                  </a:solidFill>
                  <a:latin typeface="Arial" panose="020B0604020202020204" pitchFamily="34" charset="0"/>
                  <a:ea typeface="Adobe 黑体 Std R" panose="020B0400000000000000" pitchFamily="34" charset="-122"/>
                  <a:cs typeface="Arial" panose="020B0604020202020204" pitchFamily="34" charset="0"/>
                </a:rPr>
                <a:t>300MM</a:t>
              </a:r>
            </a:p>
          </p:txBody>
        </p:sp>
        <p:sp>
          <p:nvSpPr>
            <p:cNvPr id="13" name="文本框 12"/>
            <p:cNvSpPr txBox="1"/>
            <p:nvPr/>
          </p:nvSpPr>
          <p:spPr>
            <a:xfrm>
              <a:off x="6879661" y="7858715"/>
              <a:ext cx="661234" cy="248801"/>
            </a:xfrm>
            <a:prstGeom prst="rect">
              <a:avLst/>
            </a:prstGeom>
            <a:noFill/>
          </p:spPr>
          <p:txBody>
            <a:bodyPr wrap="square" rtlCol="0">
              <a:spAutoFit/>
            </a:bodyPr>
            <a:lstStyle/>
            <a:p>
              <a:r>
                <a:rPr lang="en-US" altLang="zh-CN" sz="960" dirty="0">
                  <a:solidFill>
                    <a:srgbClr val="2D61AD"/>
                  </a:solidFill>
                  <a:latin typeface="Arial" panose="020B0604020202020204" pitchFamily="34" charset="0"/>
                  <a:ea typeface="Adobe 黑体 Std R" panose="020B0400000000000000" pitchFamily="34" charset="-122"/>
                  <a:cs typeface="Arial" panose="020B0604020202020204" pitchFamily="34" charset="0"/>
                </a:rPr>
                <a:t>600MM</a:t>
              </a:r>
            </a:p>
          </p:txBody>
        </p:sp>
      </p:grpSp>
      <p:sp>
        <p:nvSpPr>
          <p:cNvPr id="14" name="object 7"/>
          <p:cNvSpPr txBox="1"/>
          <p:nvPr/>
        </p:nvSpPr>
        <p:spPr>
          <a:xfrm>
            <a:off x="871996" y="5231134"/>
            <a:ext cx="1763209" cy="219075"/>
          </a:xfrm>
          <a:prstGeom prst="rect">
            <a:avLst/>
          </a:prstGeom>
        </p:spPr>
        <p:txBody>
          <a:bodyPr vert="horz" wrap="square" lIns="0" tIns="12019" rIns="0" bIns="0" rtlCol="0">
            <a:spAutoFit/>
          </a:bodyPr>
          <a:lstStyle/>
          <a:p>
            <a:pPr marL="7620">
              <a:spcBef>
                <a:spcPts val="145"/>
              </a:spcBef>
            </a:pPr>
            <a:r>
              <a:rPr sz="1345" spc="50" dirty="0">
                <a:solidFill>
                  <a:srgbClr val="0561AB"/>
                </a:solidFill>
                <a:latin typeface="Arial" panose="020B0604020202020204"/>
                <a:cs typeface="Arial" panose="020B0604020202020204"/>
                <a:sym typeface="Times New Roman" panose="02020603050405020304" charset="0"/>
              </a:rPr>
              <a:t>Applications</a:t>
            </a: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 y="7815724"/>
            <a:ext cx="7254577" cy="1185429"/>
          </a:xfrm>
          <a:prstGeom prst="rect">
            <a:avLst/>
          </a:prstGeom>
        </p:spPr>
      </p:pic>
      <p:pic>
        <p:nvPicPr>
          <p:cNvPr id="39" name="图片 38" descr="列间-8.12"/>
          <p:cNvPicPr>
            <a:picLocks noChangeAspect="1"/>
          </p:cNvPicPr>
          <p:nvPr/>
        </p:nvPicPr>
        <p:blipFill>
          <a:blip r:embed="rId7"/>
          <a:stretch>
            <a:fillRect/>
          </a:stretch>
        </p:blipFill>
        <p:spPr>
          <a:xfrm>
            <a:off x="10782511" y="6337829"/>
            <a:ext cx="3314099" cy="2663323"/>
          </a:xfrm>
          <a:prstGeom prst="rect">
            <a:avLst/>
          </a:prstGeom>
        </p:spPr>
      </p:pic>
      <p:grpSp>
        <p:nvGrpSpPr>
          <p:cNvPr id="42" name="组合 41"/>
          <p:cNvGrpSpPr/>
          <p:nvPr/>
        </p:nvGrpSpPr>
        <p:grpSpPr>
          <a:xfrm>
            <a:off x="7924171" y="879296"/>
            <a:ext cx="4339949" cy="491154"/>
            <a:chOff x="7740574" y="995934"/>
            <a:chExt cx="4522623" cy="511501"/>
          </a:xfrm>
        </p:grpSpPr>
        <p:sp>
          <p:nvSpPr>
            <p:cNvPr id="44" name="矩形 43"/>
            <p:cNvSpPr/>
            <p:nvPr/>
          </p:nvSpPr>
          <p:spPr>
            <a:xfrm>
              <a:off x="7740574" y="1001142"/>
              <a:ext cx="3946663" cy="506293"/>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nvGrpSpPr>
            <p:cNvPr id="45" name="组合 44"/>
            <p:cNvGrpSpPr/>
            <p:nvPr/>
          </p:nvGrpSpPr>
          <p:grpSpPr>
            <a:xfrm>
              <a:off x="11820587" y="995934"/>
              <a:ext cx="442610" cy="498335"/>
              <a:chOff x="11546267" y="995934"/>
              <a:chExt cx="442610" cy="498335"/>
            </a:xfrm>
          </p:grpSpPr>
          <p:sp>
            <p:nvSpPr>
              <p:cNvPr id="46" name="矩形 45"/>
              <p:cNvSpPr/>
              <p:nvPr/>
            </p:nvSpPr>
            <p:spPr>
              <a:xfrm>
                <a:off x="11546267" y="1340371"/>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7" name="矩形 46"/>
              <p:cNvSpPr/>
              <p:nvPr/>
            </p:nvSpPr>
            <p:spPr>
              <a:xfrm>
                <a:off x="11855527" y="995934"/>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8" name="矩形 47"/>
              <p:cNvSpPr/>
              <p:nvPr/>
            </p:nvSpPr>
            <p:spPr>
              <a:xfrm>
                <a:off x="11673267" y="1146664"/>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49" name="矩形 48"/>
              <p:cNvSpPr/>
              <p:nvPr/>
            </p:nvSpPr>
            <p:spPr>
              <a:xfrm>
                <a:off x="11812967" y="1340371"/>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grpSp>
      <p:sp>
        <p:nvSpPr>
          <p:cNvPr id="43" name="文本框 42"/>
          <p:cNvSpPr txBox="1"/>
          <p:nvPr/>
        </p:nvSpPr>
        <p:spPr>
          <a:xfrm>
            <a:off x="8068592" y="973748"/>
            <a:ext cx="3291840" cy="339090"/>
          </a:xfrm>
          <a:prstGeom prst="rect">
            <a:avLst/>
          </a:prstGeom>
          <a:noFill/>
        </p:spPr>
        <p:txBody>
          <a:bodyPr wrap="none" rtlCol="0">
            <a:spAutoFit/>
          </a:bodyPr>
          <a:lstStyle/>
          <a:p>
            <a:pPr algn="l">
              <a:lnSpc>
                <a:spcPts val="1935"/>
              </a:lnSpc>
            </a:pPr>
            <a:r>
              <a:rPr lang="en-US" altLang="zh-CN" sz="1440" b="1" dirty="0">
                <a:solidFill>
                  <a:schemeClr val="bg1"/>
                </a:solidFill>
                <a:latin typeface="Arial" panose="020B0604020202020204"/>
                <a:ea typeface="Adobe 黑体 Std R" panose="020B0400000000000000" pitchFamily="34" charset="-122"/>
              </a:rPr>
              <a:t>COOL-ROW  </a:t>
            </a:r>
            <a:r>
              <a:rPr lang="en-US" altLang="zh-CN" sz="1440" b="1" dirty="0">
                <a:solidFill>
                  <a:schemeClr val="bg1"/>
                </a:solidFill>
                <a:latin typeface="Arial" panose="020B0604020202020204"/>
                <a:ea typeface="Adobe 黑体 Std R" panose="020B0400000000000000" pitchFamily="34" charset="-122"/>
                <a:sym typeface="+mn-ea"/>
              </a:rPr>
              <a:t>UNIT</a:t>
            </a:r>
            <a:r>
              <a:rPr lang="en-US" altLang="zh-CN" sz="1440" b="1" dirty="0">
                <a:solidFill>
                  <a:schemeClr val="bg1"/>
                </a:solidFill>
                <a:latin typeface="Arial" panose="020B0604020202020204"/>
                <a:ea typeface="Adobe 黑体 Std R" panose="020B0400000000000000" pitchFamily="34" charset="-122"/>
              </a:rPr>
              <a:t> </a:t>
            </a:r>
            <a:r>
              <a:rPr lang="en-US" altLang="zh-CN" sz="1440" b="1" dirty="0" err="1">
                <a:solidFill>
                  <a:schemeClr val="bg1"/>
                </a:solidFill>
                <a:latin typeface="Arial" panose="020B0604020202020204"/>
                <a:ea typeface="Adobe 黑体 Std R" panose="020B0400000000000000" pitchFamily="34" charset="-122"/>
              </a:rPr>
              <a:t>CHARACTlSTlCS</a:t>
            </a:r>
            <a:endParaRPr lang="zh-CN" altLang="en-US" sz="1440" b="1" dirty="0">
              <a:solidFill>
                <a:schemeClr val="bg1"/>
              </a:solidFill>
              <a:latin typeface="Arial" panose="020B0604020202020204"/>
              <a:ea typeface="Adobe 黑体 Std R" panose="020B0400000000000000" pitchFamily="34" charset="-122"/>
            </a:endParaRPr>
          </a:p>
        </p:txBody>
      </p:sp>
      <p:grpSp>
        <p:nvGrpSpPr>
          <p:cNvPr id="50" name="组合 49"/>
          <p:cNvGrpSpPr/>
          <p:nvPr/>
        </p:nvGrpSpPr>
        <p:grpSpPr>
          <a:xfrm>
            <a:off x="879526" y="882652"/>
            <a:ext cx="4340096" cy="490857"/>
            <a:chOff x="594841" y="999178"/>
            <a:chExt cx="4522623" cy="511501"/>
          </a:xfrm>
        </p:grpSpPr>
        <p:grpSp>
          <p:nvGrpSpPr>
            <p:cNvPr id="51" name="组合 50"/>
            <p:cNvGrpSpPr/>
            <p:nvPr/>
          </p:nvGrpSpPr>
          <p:grpSpPr>
            <a:xfrm>
              <a:off x="594841" y="999178"/>
              <a:ext cx="4522623" cy="511501"/>
              <a:chOff x="7740574" y="995934"/>
              <a:chExt cx="4522623" cy="511501"/>
            </a:xfrm>
          </p:grpSpPr>
          <p:sp>
            <p:nvSpPr>
              <p:cNvPr id="53" name="矩形 52"/>
              <p:cNvSpPr/>
              <p:nvPr/>
            </p:nvSpPr>
            <p:spPr>
              <a:xfrm>
                <a:off x="7740574" y="1001142"/>
                <a:ext cx="3946663" cy="506293"/>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nvGrpSpPr>
              <p:cNvPr id="54" name="组合 53"/>
              <p:cNvGrpSpPr/>
              <p:nvPr/>
            </p:nvGrpSpPr>
            <p:grpSpPr>
              <a:xfrm>
                <a:off x="11820587" y="995934"/>
                <a:ext cx="442610" cy="498335"/>
                <a:chOff x="11546267" y="995934"/>
                <a:chExt cx="442610" cy="498335"/>
              </a:xfrm>
            </p:grpSpPr>
            <p:sp>
              <p:nvSpPr>
                <p:cNvPr id="55" name="矩形 54"/>
                <p:cNvSpPr/>
                <p:nvPr/>
              </p:nvSpPr>
              <p:spPr>
                <a:xfrm>
                  <a:off x="11546267" y="1340371"/>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56" name="矩形 55"/>
                <p:cNvSpPr/>
                <p:nvPr/>
              </p:nvSpPr>
              <p:spPr>
                <a:xfrm>
                  <a:off x="11855527" y="995934"/>
                  <a:ext cx="133350" cy="153897"/>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57" name="矩形 56"/>
                <p:cNvSpPr/>
                <p:nvPr/>
              </p:nvSpPr>
              <p:spPr>
                <a:xfrm>
                  <a:off x="11673267" y="1146664"/>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sp>
              <p:nvSpPr>
                <p:cNvPr id="58" name="矩形 57"/>
                <p:cNvSpPr/>
                <p:nvPr/>
              </p:nvSpPr>
              <p:spPr>
                <a:xfrm>
                  <a:off x="11812967" y="1340371"/>
                  <a:ext cx="133350" cy="153898"/>
                </a:xfrm>
                <a:prstGeom prst="rect">
                  <a:avLst/>
                </a:prstGeom>
                <a:solidFill>
                  <a:srgbClr val="2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grpSp>
        </p:grpSp>
        <p:sp>
          <p:nvSpPr>
            <p:cNvPr id="52" name="文本框 51"/>
            <p:cNvSpPr txBox="1"/>
            <p:nvPr/>
          </p:nvSpPr>
          <p:spPr>
            <a:xfrm>
              <a:off x="745336" y="1106999"/>
              <a:ext cx="3465830" cy="353351"/>
            </a:xfrm>
            <a:prstGeom prst="rect">
              <a:avLst/>
            </a:prstGeom>
            <a:noFill/>
          </p:spPr>
          <p:txBody>
            <a:bodyPr wrap="square" rtlCol="0">
              <a:spAutoFit/>
            </a:bodyPr>
            <a:lstStyle/>
            <a:p>
              <a:pPr>
                <a:lnSpc>
                  <a:spcPts val="1935"/>
                </a:lnSpc>
              </a:pPr>
              <a:r>
                <a:rPr lang="en-US" altLang="zh-CN" sz="1440" b="1" dirty="0">
                  <a:solidFill>
                    <a:schemeClr val="bg1"/>
                  </a:solidFill>
                  <a:latin typeface="Arial" panose="020B0604020202020204"/>
                  <a:ea typeface="Adobe 黑体 Std R" panose="020B0400000000000000" pitchFamily="34" charset="-122"/>
                </a:rPr>
                <a:t>COOL-ROW UNIT INTRODUCTION</a:t>
              </a:r>
              <a:endParaRPr lang="zh-CN" altLang="en-US" sz="1440" b="1" dirty="0">
                <a:solidFill>
                  <a:schemeClr val="bg1"/>
                </a:solidFill>
                <a:latin typeface="Arial" panose="020B0604020202020204"/>
                <a:ea typeface="Adobe 黑体 Std R" panose="020B0400000000000000" pitchFamily="34" charset="-122"/>
              </a:endParaRPr>
            </a:p>
          </p:txBody>
        </p:sp>
      </p:grpSp>
      <p:sp>
        <p:nvSpPr>
          <p:cNvPr id="61" name="object 14"/>
          <p:cNvSpPr txBox="1"/>
          <p:nvPr/>
        </p:nvSpPr>
        <p:spPr>
          <a:xfrm>
            <a:off x="8217948" y="1851255"/>
            <a:ext cx="4966126" cy="4283710"/>
          </a:xfrm>
          <a:prstGeom prst="rect">
            <a:avLst/>
          </a:prstGeom>
        </p:spPr>
        <p:txBody>
          <a:bodyPr vert="horz" wrap="square" lIns="0" tIns="67611" rIns="0" bIns="0" rtlCol="0">
            <a:spAutoFit/>
          </a:bodyPr>
          <a:lstStyle/>
          <a:p>
            <a:pPr marL="23495">
              <a:spcBef>
                <a:spcPts val="555"/>
              </a:spcBef>
            </a:pPr>
            <a:r>
              <a:rPr sz="1150" spc="45" dirty="0">
                <a:solidFill>
                  <a:srgbClr val="0561AB"/>
                </a:solidFill>
                <a:latin typeface="Arial" panose="020B0604020202020204"/>
                <a:cs typeface="Arial" panose="020B0604020202020204"/>
              </a:rPr>
              <a:t>Advanced</a:t>
            </a:r>
            <a:r>
              <a:rPr sz="1150" spc="-10" dirty="0">
                <a:solidFill>
                  <a:srgbClr val="0561AB"/>
                </a:solidFill>
                <a:latin typeface="Arial" panose="020B0604020202020204"/>
                <a:cs typeface="Arial" panose="020B0604020202020204"/>
              </a:rPr>
              <a:t> </a:t>
            </a:r>
            <a:r>
              <a:rPr sz="1150" spc="60" dirty="0">
                <a:solidFill>
                  <a:srgbClr val="0561AB"/>
                </a:solidFill>
                <a:latin typeface="Arial" panose="020B0604020202020204"/>
                <a:cs typeface="Arial" panose="020B0604020202020204"/>
              </a:rPr>
              <a:t>Controller</a:t>
            </a:r>
            <a:endParaRPr sz="1150" dirty="0">
              <a:latin typeface="Arial" panose="020B0604020202020204"/>
              <a:cs typeface="Arial" panose="020B0604020202020204"/>
            </a:endParaRPr>
          </a:p>
          <a:p>
            <a:pPr marL="22225" marR="615950" indent="635">
              <a:lnSpc>
                <a:spcPct val="123000"/>
              </a:lnSpc>
              <a:spcBef>
                <a:spcPts val="95"/>
              </a:spcBef>
            </a:pPr>
            <a:r>
              <a:rPr sz="910" spc="20" dirty="0">
                <a:solidFill>
                  <a:srgbClr val="1F1F1F"/>
                </a:solidFill>
                <a:latin typeface="Arial" panose="020B0604020202020204"/>
                <a:cs typeface="Arial" panose="020B0604020202020204"/>
              </a:rPr>
              <a:t>Advanced </a:t>
            </a:r>
            <a:r>
              <a:rPr sz="910" spc="35" dirty="0">
                <a:solidFill>
                  <a:srgbClr val="1F1F1F"/>
                </a:solidFill>
                <a:latin typeface="Arial" panose="020B0604020202020204"/>
                <a:cs typeface="Arial" panose="020B0604020202020204"/>
              </a:rPr>
              <a:t>team </a:t>
            </a:r>
            <a:r>
              <a:rPr sz="910" spc="45" dirty="0">
                <a:solidFill>
                  <a:srgbClr val="2F2F2F"/>
                </a:solidFill>
                <a:latin typeface="Arial" panose="020B0604020202020204"/>
                <a:cs typeface="Arial" panose="020B0604020202020204"/>
              </a:rPr>
              <a:t>work </a:t>
            </a:r>
            <a:r>
              <a:rPr sz="910" spc="40" dirty="0">
                <a:solidFill>
                  <a:srgbClr val="1F1F1F"/>
                </a:solidFill>
                <a:latin typeface="Arial" panose="020B0604020202020204"/>
                <a:cs typeface="Arial" panose="020B0604020202020204"/>
              </a:rPr>
              <a:t>function, </a:t>
            </a:r>
            <a:r>
              <a:rPr sz="910" spc="65" dirty="0">
                <a:solidFill>
                  <a:srgbClr val="1F1F1F"/>
                </a:solidFill>
                <a:latin typeface="Arial" panose="020B0604020202020204"/>
                <a:cs typeface="Arial" panose="020B0604020202020204"/>
              </a:rPr>
              <a:t>Up</a:t>
            </a:r>
            <a:r>
              <a:rPr lang="zh-CN" altLang="en-US" sz="910" spc="65" dirty="0">
                <a:solidFill>
                  <a:srgbClr val="1F1F1F"/>
                </a:solidFill>
                <a:latin typeface="Arial" panose="020B0604020202020204"/>
                <a:ea typeface="Adobe 黑体 Std R" panose="020B0400000000000000" pitchFamily="34" charset="-122"/>
                <a:cs typeface="Arial" panose="020B0604020202020204"/>
              </a:rPr>
              <a:t> </a:t>
            </a:r>
            <a:r>
              <a:rPr sz="910" spc="40" dirty="0">
                <a:solidFill>
                  <a:srgbClr val="1F1F1F"/>
                </a:solidFill>
                <a:latin typeface="Arial" panose="020B0604020202020204"/>
                <a:cs typeface="Arial" panose="020B0604020202020204"/>
              </a:rPr>
              <a:t>to </a:t>
            </a:r>
            <a:r>
              <a:rPr sz="910" spc="55" dirty="0">
                <a:solidFill>
                  <a:srgbClr val="1F1F1F"/>
                </a:solidFill>
                <a:latin typeface="Arial" panose="020B0604020202020204"/>
                <a:cs typeface="Arial" panose="020B0604020202020204"/>
              </a:rPr>
              <a:t>16 </a:t>
            </a:r>
            <a:r>
              <a:rPr sz="910" spc="45" dirty="0">
                <a:solidFill>
                  <a:srgbClr val="2F2F2F"/>
                </a:solidFill>
                <a:latin typeface="Arial" panose="020B0604020202020204"/>
                <a:cs typeface="Arial" panose="020B0604020202020204"/>
              </a:rPr>
              <a:t>remote </a:t>
            </a:r>
            <a:r>
              <a:rPr sz="910" spc="50" dirty="0">
                <a:solidFill>
                  <a:srgbClr val="1F1F1F"/>
                </a:solidFill>
                <a:latin typeface="Arial" panose="020B0604020202020204"/>
                <a:cs typeface="Arial" panose="020B0604020202020204"/>
              </a:rPr>
              <a:t>temperature/humidity </a:t>
            </a:r>
            <a:r>
              <a:rPr sz="910" spc="5" dirty="0">
                <a:solidFill>
                  <a:srgbClr val="2F2F2F"/>
                </a:solidFill>
                <a:latin typeface="Arial" panose="020B0604020202020204"/>
                <a:cs typeface="Arial" panose="020B0604020202020204"/>
              </a:rPr>
              <a:t>sensors </a:t>
            </a:r>
            <a:r>
              <a:rPr sz="910" spc="-250" dirty="0">
                <a:solidFill>
                  <a:srgbClr val="2F2F2F"/>
                </a:solidFill>
                <a:latin typeface="Arial" panose="020B0604020202020204"/>
                <a:cs typeface="Arial" panose="020B0604020202020204"/>
              </a:rPr>
              <a:t> </a:t>
            </a:r>
            <a:r>
              <a:rPr sz="910" spc="15" dirty="0">
                <a:solidFill>
                  <a:srgbClr val="1F1F1F"/>
                </a:solidFill>
                <a:latin typeface="Arial" panose="020B0604020202020204"/>
                <a:cs typeface="Arial" panose="020B0604020202020204"/>
              </a:rPr>
              <a:t>Standard</a:t>
            </a:r>
            <a:r>
              <a:rPr sz="910" spc="20" dirty="0">
                <a:solidFill>
                  <a:srgbClr val="1F1F1F"/>
                </a:solidFill>
                <a:latin typeface="Arial" panose="020B0604020202020204"/>
                <a:cs typeface="Arial" panose="020B0604020202020204"/>
              </a:rPr>
              <a:t> </a:t>
            </a:r>
            <a:r>
              <a:rPr sz="910" spc="-35" dirty="0">
                <a:solidFill>
                  <a:srgbClr val="1F1F1F"/>
                </a:solidFill>
                <a:latin typeface="Arial" panose="020B0604020202020204"/>
                <a:cs typeface="Arial" panose="020B0604020202020204"/>
              </a:rPr>
              <a:t>RS485</a:t>
            </a:r>
            <a:r>
              <a:rPr sz="910" spc="40" dirty="0">
                <a:solidFill>
                  <a:srgbClr val="1F1F1F"/>
                </a:solidFill>
                <a:latin typeface="Arial" panose="020B0604020202020204"/>
                <a:cs typeface="Arial" panose="020B0604020202020204"/>
              </a:rPr>
              <a:t> </a:t>
            </a:r>
            <a:r>
              <a:rPr sz="910" spc="40" dirty="0">
                <a:solidFill>
                  <a:srgbClr val="2F2F2F"/>
                </a:solidFill>
                <a:latin typeface="Arial" panose="020B0604020202020204"/>
                <a:cs typeface="Arial" panose="020B0604020202020204"/>
              </a:rPr>
              <a:t>communication</a:t>
            </a:r>
            <a:r>
              <a:rPr sz="910" spc="60" dirty="0">
                <a:solidFill>
                  <a:srgbClr val="2F2F2F"/>
                </a:solidFill>
                <a:latin typeface="Arial" panose="020B0604020202020204"/>
                <a:cs typeface="Arial" panose="020B0604020202020204"/>
              </a:rPr>
              <a:t> </a:t>
            </a:r>
            <a:r>
              <a:rPr sz="910" spc="10" dirty="0">
                <a:solidFill>
                  <a:srgbClr val="1F1F1F"/>
                </a:solidFill>
                <a:latin typeface="Arial" panose="020B0604020202020204"/>
                <a:cs typeface="Arial" panose="020B0604020202020204"/>
              </a:rPr>
              <a:t>interface,</a:t>
            </a:r>
            <a:r>
              <a:rPr sz="910" spc="30" dirty="0">
                <a:solidFill>
                  <a:srgbClr val="1F1F1F"/>
                </a:solidFill>
                <a:latin typeface="Arial" panose="020B0604020202020204"/>
                <a:cs typeface="Arial" panose="020B0604020202020204"/>
              </a:rPr>
              <a:t> </a:t>
            </a:r>
            <a:r>
              <a:rPr sz="910" spc="45" dirty="0">
                <a:solidFill>
                  <a:srgbClr val="2F2F2F"/>
                </a:solidFill>
                <a:latin typeface="Arial" panose="020B0604020202020204"/>
                <a:cs typeface="Arial" panose="020B0604020202020204"/>
              </a:rPr>
              <a:t>optional</a:t>
            </a:r>
            <a:r>
              <a:rPr sz="910" spc="30" dirty="0">
                <a:solidFill>
                  <a:srgbClr val="2F2F2F"/>
                </a:solidFill>
                <a:latin typeface="Arial" panose="020B0604020202020204"/>
                <a:cs typeface="Arial" panose="020B0604020202020204"/>
              </a:rPr>
              <a:t> </a:t>
            </a:r>
            <a:r>
              <a:rPr sz="910" dirty="0">
                <a:solidFill>
                  <a:srgbClr val="2F2F2F"/>
                </a:solidFill>
                <a:latin typeface="Arial" panose="020B0604020202020204"/>
                <a:cs typeface="Arial" panose="020B0604020202020204"/>
              </a:rPr>
              <a:t>SNMP</a:t>
            </a:r>
            <a:r>
              <a:rPr sz="910" spc="5" dirty="0">
                <a:solidFill>
                  <a:srgbClr val="2F2F2F"/>
                </a:solidFill>
                <a:latin typeface="Arial" panose="020B0604020202020204"/>
                <a:cs typeface="Arial" panose="020B0604020202020204"/>
              </a:rPr>
              <a:t> </a:t>
            </a:r>
            <a:r>
              <a:rPr sz="910" spc="50" dirty="0">
                <a:solidFill>
                  <a:srgbClr val="2F2F2F"/>
                </a:solidFill>
                <a:latin typeface="Arial" panose="020B0604020202020204"/>
                <a:cs typeface="Arial" panose="020B0604020202020204"/>
              </a:rPr>
              <a:t>and</a:t>
            </a:r>
            <a:r>
              <a:rPr sz="910" spc="-10" dirty="0">
                <a:solidFill>
                  <a:srgbClr val="2F2F2F"/>
                </a:solidFill>
                <a:latin typeface="Arial" panose="020B0604020202020204"/>
                <a:cs typeface="Arial" panose="020B0604020202020204"/>
              </a:rPr>
              <a:t> </a:t>
            </a:r>
            <a:r>
              <a:rPr sz="910" spc="-20" dirty="0">
                <a:solidFill>
                  <a:srgbClr val="1F1F1F"/>
                </a:solidFill>
                <a:latin typeface="Arial" panose="020B0604020202020204"/>
                <a:cs typeface="Arial" panose="020B0604020202020204"/>
              </a:rPr>
              <a:t>TCP/IP</a:t>
            </a:r>
            <a:r>
              <a:rPr sz="910" spc="5" dirty="0">
                <a:solidFill>
                  <a:srgbClr val="1F1F1F"/>
                </a:solidFill>
                <a:latin typeface="Arial" panose="020B0604020202020204"/>
                <a:cs typeface="Arial" panose="020B0604020202020204"/>
              </a:rPr>
              <a:t> </a:t>
            </a:r>
            <a:r>
              <a:rPr sz="910" spc="20" dirty="0">
                <a:solidFill>
                  <a:srgbClr val="1F1F1F"/>
                </a:solidFill>
                <a:latin typeface="Arial" panose="020B0604020202020204"/>
                <a:cs typeface="Arial" panose="020B0604020202020204"/>
              </a:rPr>
              <a:t>interfaces</a:t>
            </a:r>
            <a:endParaRPr sz="910" dirty="0">
              <a:latin typeface="Arial" panose="020B0604020202020204"/>
              <a:cs typeface="Arial" panose="020B0604020202020204"/>
            </a:endParaRPr>
          </a:p>
          <a:p>
            <a:pPr>
              <a:lnSpc>
                <a:spcPct val="100000"/>
              </a:lnSpc>
            </a:pPr>
            <a:endParaRPr sz="960" dirty="0">
              <a:latin typeface="Arial" panose="020B0604020202020204"/>
              <a:cs typeface="Arial" panose="020B0604020202020204"/>
            </a:endParaRPr>
          </a:p>
          <a:p>
            <a:pPr>
              <a:spcBef>
                <a:spcPts val="55"/>
              </a:spcBef>
            </a:pPr>
            <a:endParaRPr sz="1055" dirty="0">
              <a:latin typeface="Arial" panose="020B0604020202020204"/>
              <a:cs typeface="Arial" panose="020B0604020202020204"/>
            </a:endParaRPr>
          </a:p>
          <a:p>
            <a:pPr marL="20320"/>
            <a:r>
              <a:rPr sz="1150" spc="50" dirty="0">
                <a:solidFill>
                  <a:srgbClr val="0561AB"/>
                </a:solidFill>
                <a:latin typeface="Arial" panose="020B0604020202020204"/>
                <a:cs typeface="Arial" panose="020B0604020202020204"/>
              </a:rPr>
              <a:t>Efficien</a:t>
            </a:r>
            <a:r>
              <a:rPr sz="1150" spc="40" dirty="0">
                <a:solidFill>
                  <a:srgbClr val="0561AB"/>
                </a:solidFill>
                <a:latin typeface="Arial" panose="020B0604020202020204"/>
                <a:cs typeface="Arial" panose="020B0604020202020204"/>
              </a:rPr>
              <a:t>t</a:t>
            </a:r>
            <a:r>
              <a:rPr sz="1150" spc="45" dirty="0">
                <a:solidFill>
                  <a:srgbClr val="0561AB"/>
                </a:solidFill>
                <a:latin typeface="Arial" panose="020B0604020202020204"/>
                <a:cs typeface="Arial" panose="020B0604020202020204"/>
              </a:rPr>
              <a:t> </a:t>
            </a:r>
            <a:r>
              <a:rPr sz="1150" spc="-105" dirty="0">
                <a:solidFill>
                  <a:srgbClr val="0561AB"/>
                </a:solidFill>
                <a:latin typeface="Arial" panose="020B0604020202020204"/>
                <a:cs typeface="Arial" panose="020B0604020202020204"/>
              </a:rPr>
              <a:t>EC</a:t>
            </a:r>
            <a:r>
              <a:rPr sz="1150" spc="10" dirty="0">
                <a:solidFill>
                  <a:srgbClr val="0561AB"/>
                </a:solidFill>
                <a:latin typeface="Arial" panose="020B0604020202020204"/>
                <a:cs typeface="Arial" panose="020B0604020202020204"/>
              </a:rPr>
              <a:t> </a:t>
            </a:r>
            <a:r>
              <a:rPr sz="1150" spc="-65" dirty="0">
                <a:solidFill>
                  <a:srgbClr val="0561AB"/>
                </a:solidFill>
                <a:latin typeface="Arial" panose="020B0604020202020204"/>
                <a:cs typeface="Arial" panose="020B0604020202020204"/>
              </a:rPr>
              <a:t>fa</a:t>
            </a:r>
            <a:r>
              <a:rPr sz="1150" spc="-80" dirty="0">
                <a:solidFill>
                  <a:srgbClr val="0561AB"/>
                </a:solidFill>
                <a:latin typeface="Arial" panose="020B0604020202020204"/>
                <a:cs typeface="Arial" panose="020B0604020202020204"/>
              </a:rPr>
              <a:t>n</a:t>
            </a:r>
            <a:r>
              <a:rPr sz="1150" dirty="0">
                <a:solidFill>
                  <a:srgbClr val="0561AB"/>
                </a:solidFill>
                <a:latin typeface="Arial" panose="020B0604020202020204"/>
                <a:cs typeface="Arial" panose="020B0604020202020204"/>
              </a:rPr>
              <a:t> </a:t>
            </a:r>
            <a:r>
              <a:rPr sz="1150" spc="50" dirty="0">
                <a:solidFill>
                  <a:srgbClr val="0561AB"/>
                </a:solidFill>
                <a:latin typeface="Arial" panose="020B0604020202020204"/>
                <a:cs typeface="Arial" panose="020B0604020202020204"/>
              </a:rPr>
              <a:t>system</a:t>
            </a:r>
            <a:endParaRPr sz="1150" dirty="0">
              <a:latin typeface="Arial" panose="020B0604020202020204"/>
              <a:cs typeface="Arial" panose="020B0604020202020204"/>
            </a:endParaRPr>
          </a:p>
          <a:p>
            <a:pPr marL="22225" marR="1799590">
              <a:lnSpc>
                <a:spcPct val="120000"/>
              </a:lnSpc>
              <a:spcBef>
                <a:spcPts val="165"/>
              </a:spcBef>
            </a:pPr>
            <a:r>
              <a:rPr sz="910" dirty="0">
                <a:solidFill>
                  <a:srgbClr val="2F2F2F"/>
                </a:solidFill>
                <a:latin typeface="Arial" panose="020B0604020202020204"/>
                <a:cs typeface="Arial" panose="020B0604020202020204"/>
              </a:rPr>
              <a:t>Saving</a:t>
            </a:r>
            <a:r>
              <a:rPr sz="910" spc="60" dirty="0">
                <a:solidFill>
                  <a:srgbClr val="2F2F2F"/>
                </a:solidFill>
                <a:latin typeface="Arial" panose="020B0604020202020204"/>
                <a:cs typeface="Arial" panose="020B0604020202020204"/>
              </a:rPr>
              <a:t> </a:t>
            </a:r>
            <a:r>
              <a:rPr sz="910" spc="5" dirty="0">
                <a:solidFill>
                  <a:srgbClr val="2F2F2F"/>
                </a:solidFill>
                <a:latin typeface="Arial" panose="020B0604020202020204"/>
                <a:cs typeface="Arial" panose="020B0604020202020204"/>
              </a:rPr>
              <a:t>20%-30%</a:t>
            </a:r>
            <a:r>
              <a:rPr sz="910" spc="60" dirty="0">
                <a:solidFill>
                  <a:srgbClr val="2F2F2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energy</a:t>
            </a:r>
            <a:r>
              <a:rPr sz="910" spc="5" dirty="0">
                <a:solidFill>
                  <a:srgbClr val="2F2F2F"/>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compared</a:t>
            </a:r>
            <a:r>
              <a:rPr sz="910" spc="65" dirty="0">
                <a:solidFill>
                  <a:srgbClr val="2F2F2F"/>
                </a:solidFill>
                <a:latin typeface="Arial" panose="020B0604020202020204"/>
                <a:cs typeface="Arial" panose="020B0604020202020204"/>
              </a:rPr>
              <a:t> </a:t>
            </a:r>
            <a:r>
              <a:rPr sz="910" spc="20" dirty="0">
                <a:solidFill>
                  <a:srgbClr val="1F1F1F"/>
                </a:solidFill>
                <a:latin typeface="Arial" panose="020B0604020202020204"/>
                <a:cs typeface="Arial" panose="020B0604020202020204"/>
              </a:rPr>
              <a:t>to</a:t>
            </a:r>
            <a:r>
              <a:rPr sz="910" spc="125" dirty="0">
                <a:solidFill>
                  <a:srgbClr val="1F1F1F"/>
                </a:solidFill>
                <a:latin typeface="Arial" panose="020B0604020202020204"/>
                <a:cs typeface="Arial" panose="020B0604020202020204"/>
              </a:rPr>
              <a:t> </a:t>
            </a:r>
            <a:r>
              <a:rPr sz="910" spc="30" dirty="0">
                <a:solidFill>
                  <a:srgbClr val="1F1F1F"/>
                </a:solidFill>
                <a:latin typeface="Arial" panose="020B0604020202020204"/>
                <a:cs typeface="Arial" panose="020B0604020202020204"/>
              </a:rPr>
              <a:t>traditional</a:t>
            </a:r>
            <a:r>
              <a:rPr sz="910" spc="50" dirty="0">
                <a:solidFill>
                  <a:srgbClr val="1F1F1F"/>
                </a:solidFill>
                <a:latin typeface="Arial" panose="020B0604020202020204"/>
                <a:cs typeface="Arial" panose="020B0604020202020204"/>
              </a:rPr>
              <a:t> </a:t>
            </a:r>
            <a:r>
              <a:rPr sz="910" spc="-10" dirty="0">
                <a:solidFill>
                  <a:srgbClr val="2F2F2F"/>
                </a:solidFill>
                <a:latin typeface="Arial" panose="020B0604020202020204"/>
                <a:cs typeface="Arial" panose="020B0604020202020204"/>
              </a:rPr>
              <a:t>AC</a:t>
            </a:r>
            <a:r>
              <a:rPr sz="910" spc="25" dirty="0">
                <a:solidFill>
                  <a:srgbClr val="2F2F2F"/>
                </a:solidFill>
                <a:latin typeface="Arial" panose="020B0604020202020204"/>
                <a:cs typeface="Arial" panose="020B0604020202020204"/>
              </a:rPr>
              <a:t> </a:t>
            </a:r>
            <a:r>
              <a:rPr sz="910" spc="55" dirty="0">
                <a:solidFill>
                  <a:srgbClr val="2F2F2F"/>
                </a:solidFill>
                <a:latin typeface="Arial" panose="020B0604020202020204"/>
                <a:cs typeface="Arial" panose="020B0604020202020204"/>
              </a:rPr>
              <a:t>motor </a:t>
            </a:r>
            <a:r>
              <a:rPr sz="910" spc="-250" dirty="0">
                <a:solidFill>
                  <a:srgbClr val="2F2F2F"/>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Soft-startup</a:t>
            </a:r>
            <a:r>
              <a:rPr sz="910" spc="45" dirty="0">
                <a:solidFill>
                  <a:srgbClr val="2F2F2F"/>
                </a:solidFill>
                <a:latin typeface="Arial" panose="020B0604020202020204"/>
                <a:cs typeface="Arial" panose="020B0604020202020204"/>
              </a:rPr>
              <a:t> </a:t>
            </a:r>
            <a:r>
              <a:rPr sz="910" spc="30" dirty="0">
                <a:solidFill>
                  <a:srgbClr val="1F1F1F"/>
                </a:solidFill>
                <a:latin typeface="Arial" panose="020B0604020202020204"/>
                <a:cs typeface="Arial" panose="020B0604020202020204"/>
              </a:rPr>
              <a:t>function,</a:t>
            </a:r>
            <a:r>
              <a:rPr sz="910" spc="15" dirty="0">
                <a:solidFill>
                  <a:srgbClr val="1F1F1F"/>
                </a:solidFill>
                <a:latin typeface="Arial" panose="020B0604020202020204"/>
                <a:cs typeface="Arial" panose="020B0604020202020204"/>
              </a:rPr>
              <a:t> </a:t>
            </a:r>
            <a:r>
              <a:rPr sz="910" spc="30" dirty="0">
                <a:solidFill>
                  <a:srgbClr val="1F1F1F"/>
                </a:solidFill>
                <a:latin typeface="Arial" panose="020B0604020202020204"/>
                <a:cs typeface="Arial" panose="020B0604020202020204"/>
              </a:rPr>
              <a:t>Low</a:t>
            </a:r>
            <a:r>
              <a:rPr sz="910" spc="-20" dirty="0">
                <a:solidFill>
                  <a:srgbClr val="1F1F1F"/>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startup</a:t>
            </a:r>
            <a:r>
              <a:rPr sz="910" spc="45" dirty="0">
                <a:solidFill>
                  <a:srgbClr val="2F2F2F"/>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current</a:t>
            </a:r>
            <a:endParaRPr sz="910" dirty="0">
              <a:latin typeface="Arial" panose="020B0604020202020204"/>
              <a:cs typeface="Arial" panose="020B0604020202020204"/>
            </a:endParaRPr>
          </a:p>
          <a:p>
            <a:pPr marL="23495" marR="85090" indent="-635">
              <a:lnSpc>
                <a:spcPct val="123000"/>
              </a:lnSpc>
            </a:pPr>
            <a:r>
              <a:rPr sz="910" spc="25" dirty="0">
                <a:solidFill>
                  <a:srgbClr val="2F2F2F"/>
                </a:solidFill>
                <a:latin typeface="Arial" panose="020B0604020202020204"/>
                <a:cs typeface="Arial" panose="020B0604020202020204"/>
              </a:rPr>
              <a:t>Adjust </a:t>
            </a:r>
            <a:r>
              <a:rPr sz="910" spc="40" dirty="0">
                <a:solidFill>
                  <a:srgbClr val="1F1F1F"/>
                </a:solidFill>
                <a:latin typeface="Arial" panose="020B0604020202020204"/>
                <a:cs typeface="Arial" panose="020B0604020202020204"/>
              </a:rPr>
              <a:t>rotary </a:t>
            </a:r>
            <a:r>
              <a:rPr sz="910" spc="10" dirty="0">
                <a:solidFill>
                  <a:srgbClr val="2F2F2F"/>
                </a:solidFill>
                <a:latin typeface="Arial" panose="020B0604020202020204"/>
                <a:cs typeface="Arial" panose="020B0604020202020204"/>
              </a:rPr>
              <a:t>speed </a:t>
            </a:r>
            <a:r>
              <a:rPr sz="910" spc="25" dirty="0">
                <a:solidFill>
                  <a:srgbClr val="2F2F2F"/>
                </a:solidFill>
                <a:latin typeface="Arial" panose="020B0604020202020204"/>
                <a:cs typeface="Arial" panose="020B0604020202020204"/>
              </a:rPr>
              <a:t>automatically according </a:t>
            </a:r>
            <a:r>
              <a:rPr sz="910" spc="25" dirty="0">
                <a:solidFill>
                  <a:srgbClr val="1F1F1F"/>
                </a:solidFill>
                <a:latin typeface="Arial" panose="020B0604020202020204"/>
                <a:cs typeface="Arial" panose="020B0604020202020204"/>
              </a:rPr>
              <a:t>to </a:t>
            </a:r>
            <a:r>
              <a:rPr sz="910" spc="45" dirty="0">
                <a:solidFill>
                  <a:srgbClr val="2F2F2F"/>
                </a:solidFill>
                <a:latin typeface="Arial" panose="020B0604020202020204"/>
                <a:cs typeface="Arial" panose="020B0604020202020204"/>
              </a:rPr>
              <a:t>cooling </a:t>
            </a:r>
            <a:r>
              <a:rPr sz="910" spc="35" dirty="0">
                <a:solidFill>
                  <a:srgbClr val="2F2F2F"/>
                </a:solidFill>
                <a:latin typeface="Arial" panose="020B0604020202020204"/>
                <a:cs typeface="Arial" panose="020B0604020202020204"/>
              </a:rPr>
              <a:t>requirments </a:t>
            </a:r>
            <a:r>
              <a:rPr sz="910" spc="50" dirty="0">
                <a:solidFill>
                  <a:srgbClr val="2F2F2F"/>
                </a:solidFill>
                <a:latin typeface="Arial" panose="020B0604020202020204"/>
                <a:cs typeface="Arial" panose="020B0604020202020204"/>
              </a:rPr>
              <a:t>and </a:t>
            </a:r>
            <a:r>
              <a:rPr sz="910" spc="35" dirty="0">
                <a:solidFill>
                  <a:srgbClr val="2F2F2F"/>
                </a:solidFill>
                <a:latin typeface="Arial" panose="020B0604020202020204"/>
                <a:cs typeface="Arial" panose="020B0604020202020204"/>
              </a:rPr>
              <a:t>airflow </a:t>
            </a:r>
            <a:r>
              <a:rPr sz="910" dirty="0">
                <a:solidFill>
                  <a:srgbClr val="1F1F1F"/>
                </a:solidFill>
                <a:latin typeface="Arial" panose="020B0604020202020204"/>
                <a:cs typeface="Arial" panose="020B0604020202020204"/>
              </a:rPr>
              <a:t>pressure, </a:t>
            </a:r>
            <a:r>
              <a:rPr sz="910" spc="-250" dirty="0">
                <a:solidFill>
                  <a:srgbClr val="1F1F1F"/>
                </a:solidFill>
                <a:latin typeface="Arial" panose="020B0604020202020204"/>
                <a:cs typeface="Arial" panose="020B0604020202020204"/>
              </a:rPr>
              <a:t> </a:t>
            </a:r>
            <a:r>
              <a:rPr sz="910" spc="20" dirty="0">
                <a:solidFill>
                  <a:srgbClr val="2F2F2F"/>
                </a:solidFill>
                <a:latin typeface="Arial" panose="020B0604020202020204"/>
                <a:cs typeface="Arial" panose="020B0604020202020204"/>
              </a:rPr>
              <a:t>and</a:t>
            </a:r>
            <a:r>
              <a:rPr sz="910" spc="15" dirty="0">
                <a:solidFill>
                  <a:srgbClr val="2F2F2F"/>
                </a:solidFill>
                <a:latin typeface="Arial" panose="020B0604020202020204"/>
                <a:cs typeface="Arial" panose="020B0604020202020204"/>
              </a:rPr>
              <a:t> </a:t>
            </a:r>
            <a:r>
              <a:rPr sz="910" spc="40" dirty="0">
                <a:solidFill>
                  <a:srgbClr val="2F2F2F"/>
                </a:solidFill>
                <a:latin typeface="Arial" panose="020B0604020202020204"/>
                <a:cs typeface="Arial" panose="020B0604020202020204"/>
              </a:rPr>
              <a:t>provide</a:t>
            </a:r>
            <a:r>
              <a:rPr sz="910" spc="-30" dirty="0">
                <a:solidFill>
                  <a:srgbClr val="2F2F2F"/>
                </a:solidFill>
                <a:latin typeface="Arial" panose="020B0604020202020204"/>
                <a:cs typeface="Arial" panose="020B0604020202020204"/>
              </a:rPr>
              <a:t> </a:t>
            </a:r>
            <a:r>
              <a:rPr sz="910" spc="35" dirty="0">
                <a:solidFill>
                  <a:srgbClr val="2F2F2F"/>
                </a:solidFill>
                <a:latin typeface="Arial" panose="020B0604020202020204"/>
                <a:cs typeface="Arial" panose="020B0604020202020204"/>
              </a:rPr>
              <a:t>airflow required</a:t>
            </a:r>
            <a:endParaRPr sz="910" dirty="0">
              <a:latin typeface="Arial" panose="020B0604020202020204"/>
              <a:cs typeface="Arial" panose="020B0604020202020204"/>
            </a:endParaRPr>
          </a:p>
          <a:p>
            <a:pPr marL="22860" marR="599440">
              <a:lnSpc>
                <a:spcPct val="123000"/>
              </a:lnSpc>
            </a:pPr>
            <a:r>
              <a:rPr sz="910" spc="35" dirty="0">
                <a:solidFill>
                  <a:srgbClr val="1F1F1F"/>
                </a:solidFill>
                <a:latin typeface="Arial" panose="020B0604020202020204"/>
                <a:cs typeface="Arial" panose="020B0604020202020204"/>
              </a:rPr>
              <a:t>N+1redundancy</a:t>
            </a:r>
            <a:r>
              <a:rPr sz="910" spc="55" dirty="0">
                <a:solidFill>
                  <a:srgbClr val="1F1F1F"/>
                </a:solidFill>
                <a:latin typeface="Arial" panose="020B0604020202020204"/>
                <a:cs typeface="Arial" panose="020B0604020202020204"/>
              </a:rPr>
              <a:t> </a:t>
            </a:r>
            <a:r>
              <a:rPr sz="910" spc="40" dirty="0">
                <a:solidFill>
                  <a:srgbClr val="424242"/>
                </a:solidFill>
                <a:latin typeface="Arial" panose="020B0604020202020204"/>
                <a:cs typeface="Arial" panose="020B0604020202020204"/>
              </a:rPr>
              <a:t>configuration</a:t>
            </a:r>
            <a:r>
              <a:rPr sz="910" spc="60" dirty="0">
                <a:solidFill>
                  <a:srgbClr val="424242"/>
                </a:solidFill>
                <a:latin typeface="Arial" panose="020B0604020202020204"/>
                <a:cs typeface="Arial" panose="020B0604020202020204"/>
              </a:rPr>
              <a:t> </a:t>
            </a:r>
            <a:r>
              <a:rPr sz="910" spc="35" dirty="0">
                <a:solidFill>
                  <a:srgbClr val="2F2F2F"/>
                </a:solidFill>
                <a:latin typeface="Arial" panose="020B0604020202020204"/>
                <a:cs typeface="Arial" panose="020B0604020202020204"/>
              </a:rPr>
              <a:t>of</a:t>
            </a:r>
            <a:r>
              <a:rPr sz="910" spc="40" dirty="0">
                <a:solidFill>
                  <a:srgbClr val="2F2F2F"/>
                </a:solidFill>
                <a:latin typeface="Arial" panose="020B0604020202020204"/>
                <a:cs typeface="Arial" panose="020B0604020202020204"/>
              </a:rPr>
              <a:t> </a:t>
            </a:r>
            <a:r>
              <a:rPr sz="910" dirty="0">
                <a:solidFill>
                  <a:srgbClr val="2F2F2F"/>
                </a:solidFill>
                <a:latin typeface="Arial" panose="020B0604020202020204"/>
                <a:cs typeface="Arial" panose="020B0604020202020204"/>
              </a:rPr>
              <a:t>fans,</a:t>
            </a:r>
            <a:r>
              <a:rPr sz="910" spc="-10" dirty="0">
                <a:solidFill>
                  <a:srgbClr val="2F2F2F"/>
                </a:solidFill>
                <a:latin typeface="Arial" panose="020B0604020202020204"/>
                <a:cs typeface="Arial" panose="020B0604020202020204"/>
              </a:rPr>
              <a:t> </a:t>
            </a:r>
            <a:r>
              <a:rPr sz="910" spc="20" dirty="0">
                <a:solidFill>
                  <a:srgbClr val="424242"/>
                </a:solidFill>
                <a:latin typeface="Arial" panose="020B0604020202020204"/>
                <a:cs typeface="Arial" panose="020B0604020202020204"/>
              </a:rPr>
              <a:t>ensure</a:t>
            </a:r>
            <a:r>
              <a:rPr sz="910" spc="-55" dirty="0">
                <a:solidFill>
                  <a:srgbClr val="424242"/>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the</a:t>
            </a:r>
            <a:r>
              <a:rPr sz="910" spc="100" dirty="0">
                <a:solidFill>
                  <a:srgbClr val="2F2F2F"/>
                </a:solidFill>
                <a:latin typeface="Arial" panose="020B0604020202020204"/>
                <a:cs typeface="Arial" panose="020B0604020202020204"/>
              </a:rPr>
              <a:t> </a:t>
            </a:r>
            <a:r>
              <a:rPr sz="910" spc="35" dirty="0">
                <a:solidFill>
                  <a:srgbClr val="2F2F2F"/>
                </a:solidFill>
                <a:latin typeface="Arial" panose="020B0604020202020204"/>
                <a:cs typeface="Arial" panose="020B0604020202020204"/>
              </a:rPr>
              <a:t>airflow </a:t>
            </a:r>
            <a:r>
              <a:rPr sz="910" spc="35" dirty="0">
                <a:solidFill>
                  <a:srgbClr val="1F1F1F"/>
                </a:solidFill>
                <a:latin typeface="Arial" panose="020B0604020202020204"/>
                <a:cs typeface="Arial" panose="020B0604020202020204"/>
              </a:rPr>
              <a:t>in</a:t>
            </a:r>
            <a:r>
              <a:rPr sz="910" spc="30" dirty="0">
                <a:solidFill>
                  <a:srgbClr val="1F1F1F"/>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case</a:t>
            </a:r>
            <a:r>
              <a:rPr sz="910" spc="-10" dirty="0">
                <a:solidFill>
                  <a:srgbClr val="2F2F2F"/>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of</a:t>
            </a:r>
            <a:r>
              <a:rPr sz="910" spc="155" dirty="0">
                <a:solidFill>
                  <a:srgbClr val="2F2F2F"/>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any</a:t>
            </a:r>
            <a:r>
              <a:rPr sz="910" spc="5" dirty="0">
                <a:solidFill>
                  <a:srgbClr val="2F2F2F"/>
                </a:solidFill>
                <a:latin typeface="Arial" panose="020B0604020202020204"/>
                <a:cs typeface="Arial" panose="020B0604020202020204"/>
              </a:rPr>
              <a:t> </a:t>
            </a:r>
            <a:r>
              <a:rPr sz="910" spc="10" dirty="0">
                <a:solidFill>
                  <a:srgbClr val="2F2F2F"/>
                </a:solidFill>
                <a:latin typeface="Arial" panose="020B0604020202020204"/>
                <a:cs typeface="Arial" panose="020B0604020202020204"/>
              </a:rPr>
              <a:t>fan</a:t>
            </a:r>
            <a:r>
              <a:rPr sz="910" spc="60" dirty="0">
                <a:solidFill>
                  <a:srgbClr val="2F2F2F"/>
                </a:solidFill>
                <a:latin typeface="Arial" panose="020B0604020202020204"/>
                <a:cs typeface="Arial" panose="020B0604020202020204"/>
              </a:rPr>
              <a:t> </a:t>
            </a:r>
            <a:r>
              <a:rPr sz="910" spc="40" dirty="0">
                <a:solidFill>
                  <a:srgbClr val="2F2F2F"/>
                </a:solidFill>
                <a:latin typeface="Arial" panose="020B0604020202020204"/>
                <a:cs typeface="Arial" panose="020B0604020202020204"/>
              </a:rPr>
              <a:t>fault </a:t>
            </a:r>
            <a:r>
              <a:rPr sz="910" spc="-250" dirty="0">
                <a:solidFill>
                  <a:srgbClr val="2F2F2F"/>
                </a:solidFill>
                <a:latin typeface="Arial" panose="020B0604020202020204"/>
                <a:cs typeface="Arial" panose="020B0604020202020204"/>
              </a:rPr>
              <a:t> </a:t>
            </a:r>
            <a:r>
              <a:rPr sz="910" spc="15" dirty="0">
                <a:solidFill>
                  <a:srgbClr val="1F1F1F"/>
                </a:solidFill>
                <a:latin typeface="Arial" panose="020B0604020202020204"/>
                <a:cs typeface="Arial" panose="020B0604020202020204"/>
              </a:rPr>
              <a:t>Easy-maintenance</a:t>
            </a:r>
            <a:r>
              <a:rPr sz="910" spc="-80" dirty="0">
                <a:solidFill>
                  <a:srgbClr val="1F1F1F"/>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designed</a:t>
            </a:r>
            <a:endParaRPr sz="910" dirty="0">
              <a:latin typeface="Arial" panose="020B0604020202020204"/>
              <a:cs typeface="Arial" panose="020B0604020202020204"/>
            </a:endParaRPr>
          </a:p>
          <a:p>
            <a:pPr>
              <a:lnSpc>
                <a:spcPct val="100000"/>
              </a:lnSpc>
            </a:pPr>
            <a:endParaRPr sz="960" dirty="0">
              <a:latin typeface="Arial" panose="020B0604020202020204"/>
              <a:cs typeface="Arial" panose="020B0604020202020204"/>
            </a:endParaRPr>
          </a:p>
          <a:p>
            <a:pPr>
              <a:spcBef>
                <a:spcPts val="45"/>
              </a:spcBef>
            </a:pPr>
            <a:endParaRPr sz="910" dirty="0">
              <a:latin typeface="Arial" panose="020B0604020202020204"/>
              <a:cs typeface="Arial" panose="020B0604020202020204"/>
            </a:endParaRPr>
          </a:p>
          <a:p>
            <a:pPr marL="19685">
              <a:spcBef>
                <a:spcPts val="5"/>
              </a:spcBef>
            </a:pPr>
            <a:r>
              <a:rPr sz="1150" spc="105" dirty="0">
                <a:solidFill>
                  <a:srgbClr val="0561AB"/>
                </a:solidFill>
                <a:latin typeface="Arial" panose="020B0604020202020204"/>
                <a:cs typeface="Arial" panose="020B0604020202020204"/>
              </a:rPr>
              <a:t>High</a:t>
            </a:r>
            <a:r>
              <a:rPr sz="1150" spc="-80" dirty="0">
                <a:solidFill>
                  <a:srgbClr val="0561AB"/>
                </a:solidFill>
                <a:latin typeface="Arial" panose="020B0604020202020204"/>
                <a:cs typeface="Arial" panose="020B0604020202020204"/>
              </a:rPr>
              <a:t> </a:t>
            </a:r>
            <a:r>
              <a:rPr sz="1150" spc="40" dirty="0">
                <a:solidFill>
                  <a:srgbClr val="0561AB"/>
                </a:solidFill>
                <a:latin typeface="Arial" panose="020B0604020202020204"/>
                <a:cs typeface="Arial" panose="020B0604020202020204"/>
              </a:rPr>
              <a:t>Efficiency</a:t>
            </a:r>
            <a:r>
              <a:rPr sz="1150" spc="15" dirty="0">
                <a:solidFill>
                  <a:srgbClr val="0561AB"/>
                </a:solidFill>
                <a:latin typeface="Arial" panose="020B0604020202020204"/>
                <a:cs typeface="Arial" panose="020B0604020202020204"/>
              </a:rPr>
              <a:t> </a:t>
            </a:r>
            <a:r>
              <a:rPr sz="1150" spc="40" dirty="0">
                <a:solidFill>
                  <a:srgbClr val="0561AB"/>
                </a:solidFill>
                <a:latin typeface="Arial" panose="020B0604020202020204"/>
                <a:cs typeface="Arial" panose="020B0604020202020204"/>
              </a:rPr>
              <a:t>Compressor</a:t>
            </a:r>
            <a:r>
              <a:rPr sz="1150" spc="125" dirty="0">
                <a:solidFill>
                  <a:srgbClr val="0561AB"/>
                </a:solidFill>
                <a:latin typeface="Arial" panose="020B0604020202020204"/>
                <a:cs typeface="Arial" panose="020B0604020202020204"/>
              </a:rPr>
              <a:t> </a:t>
            </a:r>
            <a:r>
              <a:rPr sz="1150" spc="25" dirty="0">
                <a:solidFill>
                  <a:srgbClr val="0561AB"/>
                </a:solidFill>
                <a:latin typeface="Arial" panose="020B0604020202020204"/>
                <a:cs typeface="Arial" panose="020B0604020202020204"/>
              </a:rPr>
              <a:t>System</a:t>
            </a:r>
            <a:endParaRPr sz="1150" dirty="0">
              <a:latin typeface="Arial" panose="020B0604020202020204"/>
              <a:cs typeface="Arial" panose="020B0604020202020204"/>
            </a:endParaRPr>
          </a:p>
          <a:p>
            <a:pPr marL="22860">
              <a:spcBef>
                <a:spcPts val="360"/>
              </a:spcBef>
            </a:pPr>
            <a:r>
              <a:rPr sz="910" spc="-50" dirty="0">
                <a:solidFill>
                  <a:srgbClr val="1F1F1F"/>
                </a:solidFill>
                <a:latin typeface="Arial" panose="020B0604020202020204"/>
                <a:cs typeface="Arial" panose="020B0604020202020204"/>
              </a:rPr>
              <a:t>R41</a:t>
            </a:r>
            <a:r>
              <a:rPr lang="en-US" sz="910" spc="-50" dirty="0">
                <a:solidFill>
                  <a:srgbClr val="2F2F2F"/>
                </a:solidFill>
                <a:latin typeface="Arial" panose="020B0604020202020204"/>
                <a:cs typeface="Arial" panose="020B0604020202020204"/>
              </a:rPr>
              <a:t>0</a:t>
            </a:r>
            <a:r>
              <a:rPr sz="910" spc="-50" dirty="0">
                <a:solidFill>
                  <a:srgbClr val="2F2F2F"/>
                </a:solidFill>
                <a:latin typeface="Arial" panose="020B0604020202020204"/>
                <a:cs typeface="Arial" panose="020B0604020202020204"/>
              </a:rPr>
              <a:t>A</a:t>
            </a:r>
            <a:r>
              <a:rPr sz="910" spc="-10" dirty="0">
                <a:solidFill>
                  <a:srgbClr val="2F2F2F"/>
                </a:solidFill>
                <a:latin typeface="Arial" panose="020B0604020202020204"/>
                <a:cs typeface="Arial" panose="020B0604020202020204"/>
              </a:rPr>
              <a:t> </a:t>
            </a:r>
            <a:r>
              <a:rPr sz="910" spc="35" dirty="0">
                <a:solidFill>
                  <a:srgbClr val="1F1F1F"/>
                </a:solidFill>
                <a:latin typeface="Arial" panose="020B0604020202020204"/>
                <a:cs typeface="Arial" panose="020B0604020202020204"/>
              </a:rPr>
              <a:t>refrigerant</a:t>
            </a:r>
            <a:endParaRPr sz="910" dirty="0">
              <a:latin typeface="Arial" panose="020B0604020202020204"/>
              <a:cs typeface="Arial" panose="020B0604020202020204"/>
            </a:endParaRPr>
          </a:p>
          <a:p>
            <a:pPr marL="22860">
              <a:spcBef>
                <a:spcPts val="265"/>
              </a:spcBef>
            </a:pPr>
            <a:r>
              <a:rPr sz="910" spc="45" dirty="0">
                <a:solidFill>
                  <a:srgbClr val="2F2F2F"/>
                </a:solidFill>
                <a:latin typeface="Arial" panose="020B0604020202020204"/>
                <a:cs typeface="Arial" panose="020B0604020202020204"/>
              </a:rPr>
              <a:t>Adopting</a:t>
            </a:r>
            <a:r>
              <a:rPr sz="910" spc="55" dirty="0">
                <a:solidFill>
                  <a:srgbClr val="2F2F2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scroll</a:t>
            </a:r>
            <a:r>
              <a:rPr sz="910" spc="-15" dirty="0">
                <a:solidFill>
                  <a:srgbClr val="2F2F2F"/>
                </a:solidFill>
                <a:latin typeface="Arial" panose="020B0604020202020204"/>
                <a:cs typeface="Arial" panose="020B0604020202020204"/>
              </a:rPr>
              <a:t> </a:t>
            </a:r>
            <a:r>
              <a:rPr sz="910" spc="20" dirty="0">
                <a:solidFill>
                  <a:srgbClr val="2F2F2F"/>
                </a:solidFill>
                <a:latin typeface="Arial" panose="020B0604020202020204"/>
                <a:cs typeface="Arial" panose="020B0604020202020204"/>
              </a:rPr>
              <a:t>compressor</a:t>
            </a:r>
            <a:r>
              <a:rPr sz="910" spc="85" dirty="0">
                <a:solidFill>
                  <a:srgbClr val="2F2F2F"/>
                </a:solidFill>
                <a:latin typeface="Arial" panose="020B0604020202020204"/>
                <a:cs typeface="Arial" panose="020B0604020202020204"/>
              </a:rPr>
              <a:t> </a:t>
            </a:r>
            <a:r>
              <a:rPr sz="910" spc="60" dirty="0">
                <a:solidFill>
                  <a:srgbClr val="2F2F2F"/>
                </a:solidFill>
                <a:latin typeface="Arial" panose="020B0604020202020204"/>
                <a:cs typeface="Arial" panose="020B0604020202020204"/>
              </a:rPr>
              <a:t>with</a:t>
            </a:r>
            <a:r>
              <a:rPr sz="910" spc="-50" dirty="0">
                <a:solidFill>
                  <a:srgbClr val="2F2F2F"/>
                </a:solidFill>
                <a:latin typeface="Arial" panose="020B0604020202020204"/>
                <a:cs typeface="Arial" panose="020B0604020202020204"/>
              </a:rPr>
              <a:t> </a:t>
            </a:r>
            <a:r>
              <a:rPr sz="910" spc="60" dirty="0">
                <a:solidFill>
                  <a:srgbClr val="1F1F1F"/>
                </a:solidFill>
                <a:latin typeface="Arial" panose="020B0604020202020204"/>
                <a:cs typeface="Arial" panose="020B0604020202020204"/>
              </a:rPr>
              <a:t>high</a:t>
            </a:r>
            <a:r>
              <a:rPr sz="910" spc="-20" dirty="0">
                <a:solidFill>
                  <a:srgbClr val="1F1F1F"/>
                </a:solidFill>
                <a:latin typeface="Arial" panose="020B0604020202020204"/>
                <a:cs typeface="Arial" panose="020B0604020202020204"/>
              </a:rPr>
              <a:t> </a:t>
            </a:r>
            <a:r>
              <a:rPr sz="910" spc="5" dirty="0">
                <a:solidFill>
                  <a:srgbClr val="1F1F1F"/>
                </a:solidFill>
                <a:latin typeface="Arial" panose="020B0604020202020204"/>
                <a:cs typeface="Arial" panose="020B0604020202020204"/>
              </a:rPr>
              <a:t>relia</a:t>
            </a:r>
            <a:r>
              <a:rPr lang="en-US" sz="910" spc="5" dirty="0">
                <a:solidFill>
                  <a:srgbClr val="1F1F1F"/>
                </a:solidFill>
                <a:latin typeface="Arial" panose="020B0604020202020204"/>
                <a:cs typeface="Arial" panose="020B0604020202020204"/>
              </a:rPr>
              <a:t>bili</a:t>
            </a:r>
            <a:r>
              <a:rPr sz="910" spc="5" dirty="0">
                <a:solidFill>
                  <a:srgbClr val="1F1F1F"/>
                </a:solidFill>
                <a:latin typeface="Arial" panose="020B0604020202020204"/>
                <a:cs typeface="Arial" panose="020B0604020202020204"/>
              </a:rPr>
              <a:t>t</a:t>
            </a:r>
            <a:r>
              <a:rPr sz="910" spc="5" dirty="0">
                <a:solidFill>
                  <a:srgbClr val="424242"/>
                </a:solidFill>
                <a:latin typeface="Arial" panose="020B0604020202020204"/>
                <a:cs typeface="Arial" panose="020B0604020202020204"/>
              </a:rPr>
              <a:t>y</a:t>
            </a:r>
            <a:r>
              <a:rPr sz="910" spc="70" dirty="0">
                <a:solidFill>
                  <a:srgbClr val="424242"/>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and</a:t>
            </a:r>
            <a:r>
              <a:rPr sz="910" spc="-15" dirty="0">
                <a:solidFill>
                  <a:srgbClr val="2F2F2F"/>
                </a:solidFill>
                <a:latin typeface="Arial" panose="020B0604020202020204"/>
                <a:cs typeface="Arial" panose="020B0604020202020204"/>
              </a:rPr>
              <a:t> </a:t>
            </a:r>
            <a:r>
              <a:rPr sz="910" spc="25" dirty="0">
                <a:solidFill>
                  <a:srgbClr val="424242"/>
                </a:solidFill>
                <a:latin typeface="Arial" panose="020B0604020202020204"/>
                <a:cs typeface="Arial" panose="020B0604020202020204"/>
              </a:rPr>
              <a:t>energy</a:t>
            </a:r>
            <a:r>
              <a:rPr sz="910" spc="15" dirty="0">
                <a:solidFill>
                  <a:srgbClr val="424242"/>
                </a:solidFill>
                <a:latin typeface="Arial" panose="020B0604020202020204"/>
                <a:cs typeface="Arial" panose="020B0604020202020204"/>
              </a:rPr>
              <a:t> </a:t>
            </a:r>
            <a:r>
              <a:rPr sz="910" spc="20" dirty="0">
                <a:solidFill>
                  <a:srgbClr val="424242"/>
                </a:solidFill>
                <a:latin typeface="Arial" panose="020B0604020202020204"/>
                <a:cs typeface="Arial" panose="020B0604020202020204"/>
              </a:rPr>
              <a:t>efficiency</a:t>
            </a:r>
            <a:r>
              <a:rPr sz="910" spc="-25" dirty="0">
                <a:solidFill>
                  <a:srgbClr val="424242"/>
                </a:solidFill>
                <a:latin typeface="Arial" panose="020B0604020202020204"/>
                <a:cs typeface="Arial" panose="020B0604020202020204"/>
              </a:rPr>
              <a:t> </a:t>
            </a:r>
            <a:r>
              <a:rPr sz="910" spc="55" dirty="0">
                <a:solidFill>
                  <a:srgbClr val="1F1F1F"/>
                </a:solidFill>
                <a:latin typeface="Arial" panose="020B0604020202020204"/>
                <a:cs typeface="Arial" panose="020B0604020202020204"/>
              </a:rPr>
              <a:t>ratio</a:t>
            </a:r>
            <a:endParaRPr sz="910" dirty="0">
              <a:latin typeface="Arial" panose="020B0604020202020204"/>
              <a:cs typeface="Arial" panose="020B0604020202020204"/>
            </a:endParaRPr>
          </a:p>
          <a:p>
            <a:pPr>
              <a:lnSpc>
                <a:spcPct val="100000"/>
              </a:lnSpc>
            </a:pPr>
            <a:endParaRPr sz="960" dirty="0">
              <a:latin typeface="Arial" panose="020B0604020202020204"/>
              <a:cs typeface="Arial" panose="020B0604020202020204"/>
            </a:endParaRPr>
          </a:p>
          <a:p>
            <a:pPr>
              <a:spcBef>
                <a:spcPts val="20"/>
              </a:spcBef>
            </a:pPr>
            <a:endParaRPr sz="815" dirty="0">
              <a:latin typeface="Arial" panose="020B0604020202020204"/>
              <a:cs typeface="Arial" panose="020B0604020202020204"/>
            </a:endParaRPr>
          </a:p>
          <a:p>
            <a:pPr marL="15240"/>
            <a:r>
              <a:rPr sz="1150" spc="30" dirty="0">
                <a:solidFill>
                  <a:srgbClr val="0561AB"/>
                </a:solidFill>
                <a:latin typeface="Arial" panose="020B0604020202020204"/>
                <a:cs typeface="Arial" panose="020B0604020202020204"/>
              </a:rPr>
              <a:t>Electronic</a:t>
            </a:r>
            <a:r>
              <a:rPr sz="1150" spc="65" dirty="0">
                <a:solidFill>
                  <a:srgbClr val="0561AB"/>
                </a:solidFill>
                <a:latin typeface="Arial" panose="020B0604020202020204"/>
                <a:cs typeface="Arial" panose="020B0604020202020204"/>
              </a:rPr>
              <a:t> </a:t>
            </a:r>
            <a:r>
              <a:rPr sz="1150" spc="40" dirty="0">
                <a:solidFill>
                  <a:srgbClr val="0561AB"/>
                </a:solidFill>
                <a:latin typeface="Arial" panose="020B0604020202020204"/>
                <a:cs typeface="Arial" panose="020B0604020202020204"/>
              </a:rPr>
              <a:t>Expansion</a:t>
            </a:r>
            <a:r>
              <a:rPr sz="1150" spc="10" dirty="0">
                <a:solidFill>
                  <a:srgbClr val="0561AB"/>
                </a:solidFill>
                <a:latin typeface="Arial" panose="020B0604020202020204"/>
                <a:cs typeface="Arial" panose="020B0604020202020204"/>
              </a:rPr>
              <a:t> </a:t>
            </a:r>
            <a:r>
              <a:rPr sz="1150" spc="35" dirty="0">
                <a:solidFill>
                  <a:srgbClr val="0561AB"/>
                </a:solidFill>
                <a:latin typeface="Arial" panose="020B0604020202020204"/>
                <a:cs typeface="Arial" panose="020B0604020202020204"/>
              </a:rPr>
              <a:t>Valve</a:t>
            </a:r>
            <a:endParaRPr sz="1150" dirty="0">
              <a:latin typeface="Arial" panose="020B0604020202020204"/>
              <a:cs typeface="Arial" panose="020B0604020202020204"/>
            </a:endParaRPr>
          </a:p>
          <a:p>
            <a:pPr marL="13970">
              <a:spcBef>
                <a:spcPts val="225"/>
              </a:spcBef>
            </a:pPr>
            <a:r>
              <a:rPr lang="en-US" sz="910" spc="-50" dirty="0">
                <a:solidFill>
                  <a:srgbClr val="1F1F1F"/>
                </a:solidFill>
                <a:latin typeface="Arial" panose="020B0604020202020204"/>
                <a:cs typeface="Arial" panose="020B0604020202020204"/>
              </a:rPr>
              <a:t>Adjust</a:t>
            </a:r>
            <a:r>
              <a:rPr sz="910" spc="-50" dirty="0">
                <a:solidFill>
                  <a:srgbClr val="1F1F1F"/>
                </a:solidFill>
                <a:latin typeface="Arial" panose="020B0604020202020204"/>
                <a:cs typeface="Arial" panose="020B0604020202020204"/>
              </a:rPr>
              <a:t> the  throttle </a:t>
            </a:r>
            <a:r>
              <a:rPr sz="910" spc="60" dirty="0">
                <a:solidFill>
                  <a:srgbClr val="2F2F2F"/>
                </a:solidFill>
                <a:latin typeface="Arial" panose="020B0604020202020204"/>
                <a:cs typeface="Arial" panose="020B0604020202020204"/>
              </a:rPr>
              <a:t>of</a:t>
            </a:r>
            <a:r>
              <a:rPr sz="910" spc="-15" dirty="0">
                <a:solidFill>
                  <a:srgbClr val="2F2F2F"/>
                </a:solidFill>
                <a:latin typeface="Arial" panose="020B0604020202020204"/>
                <a:cs typeface="Arial" panose="020B0604020202020204"/>
              </a:rPr>
              <a:t> </a:t>
            </a:r>
            <a:r>
              <a:rPr sz="910" spc="15" dirty="0">
                <a:solidFill>
                  <a:srgbClr val="424242"/>
                </a:solidFill>
                <a:latin typeface="Arial" panose="020B0604020202020204"/>
                <a:cs typeface="Arial" panose="020B0604020202020204"/>
              </a:rPr>
              <a:t>valve</a:t>
            </a:r>
            <a:r>
              <a:rPr sz="910" spc="5" dirty="0">
                <a:solidFill>
                  <a:srgbClr val="424242"/>
                </a:solidFill>
                <a:latin typeface="Arial" panose="020B0604020202020204"/>
                <a:cs typeface="Arial" panose="020B0604020202020204"/>
              </a:rPr>
              <a:t> </a:t>
            </a:r>
            <a:r>
              <a:rPr sz="910" spc="40" dirty="0">
                <a:solidFill>
                  <a:srgbClr val="424242"/>
                </a:solidFill>
                <a:latin typeface="Arial" panose="020B0604020202020204"/>
                <a:cs typeface="Arial" panose="020B0604020202020204"/>
              </a:rPr>
              <a:t>smoothly </a:t>
            </a:r>
            <a:r>
              <a:rPr sz="910" spc="30" dirty="0">
                <a:solidFill>
                  <a:srgbClr val="1F1F1F"/>
                </a:solidFill>
                <a:latin typeface="Arial" panose="020B0604020202020204"/>
                <a:cs typeface="Arial" panose="020B0604020202020204"/>
              </a:rPr>
              <a:t>to</a:t>
            </a:r>
            <a:r>
              <a:rPr sz="910" spc="90" dirty="0">
                <a:solidFill>
                  <a:srgbClr val="1F1F1F"/>
                </a:solidFill>
                <a:latin typeface="Arial" panose="020B0604020202020204"/>
                <a:cs typeface="Arial" panose="020B0604020202020204"/>
              </a:rPr>
              <a:t> </a:t>
            </a:r>
            <a:r>
              <a:rPr sz="910" dirty="0">
                <a:solidFill>
                  <a:srgbClr val="424242"/>
                </a:solidFill>
                <a:latin typeface="Arial" panose="020B0604020202020204"/>
                <a:cs typeface="Arial" panose="020B0604020202020204"/>
              </a:rPr>
              <a:t>save</a:t>
            </a:r>
            <a:r>
              <a:rPr sz="910" spc="-25" dirty="0">
                <a:solidFill>
                  <a:srgbClr val="424242"/>
                </a:solidFill>
                <a:latin typeface="Arial" panose="020B0604020202020204"/>
                <a:cs typeface="Arial" panose="020B0604020202020204"/>
              </a:rPr>
              <a:t> </a:t>
            </a:r>
            <a:r>
              <a:rPr sz="910" spc="-5" dirty="0">
                <a:solidFill>
                  <a:srgbClr val="1F1F1F"/>
                </a:solidFill>
                <a:latin typeface="Arial" panose="020B0604020202020204"/>
                <a:cs typeface="Arial" panose="020B0604020202020204"/>
              </a:rPr>
              <a:t>the</a:t>
            </a:r>
            <a:r>
              <a:rPr sz="910" spc="135" dirty="0">
                <a:solidFill>
                  <a:srgbClr val="1F1F1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energy</a:t>
            </a:r>
            <a:endParaRPr sz="910" dirty="0">
              <a:latin typeface="Arial" panose="020B0604020202020204"/>
              <a:cs typeface="Arial" panose="020B0604020202020204"/>
            </a:endParaRPr>
          </a:p>
          <a:p>
            <a:pPr marL="13335" marR="5080" indent="-1270">
              <a:lnSpc>
                <a:spcPct val="120000"/>
              </a:lnSpc>
              <a:spcBef>
                <a:spcPts val="50"/>
              </a:spcBef>
            </a:pPr>
            <a:r>
              <a:rPr sz="910" spc="45" dirty="0">
                <a:solidFill>
                  <a:srgbClr val="2F2F2F"/>
                </a:solidFill>
                <a:latin typeface="Arial" panose="020B0604020202020204"/>
                <a:cs typeface="Arial" panose="020B0604020202020204"/>
              </a:rPr>
              <a:t>Wide</a:t>
            </a:r>
            <a:r>
              <a:rPr sz="910" spc="-10" dirty="0">
                <a:solidFill>
                  <a:srgbClr val="2F2F2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range</a:t>
            </a:r>
            <a:r>
              <a:rPr sz="910" dirty="0">
                <a:solidFill>
                  <a:srgbClr val="2F2F2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og</a:t>
            </a:r>
            <a:r>
              <a:rPr sz="910" spc="60" dirty="0">
                <a:solidFill>
                  <a:srgbClr val="2F2F2F"/>
                </a:solidFill>
                <a:latin typeface="Arial" panose="020B0604020202020204"/>
                <a:cs typeface="Arial" panose="020B0604020202020204"/>
              </a:rPr>
              <a:t> </a:t>
            </a:r>
            <a:r>
              <a:rPr sz="910" spc="20" dirty="0">
                <a:solidFill>
                  <a:srgbClr val="2F2F2F"/>
                </a:solidFill>
                <a:latin typeface="Arial" panose="020B0604020202020204"/>
                <a:cs typeface="Arial" panose="020B0604020202020204"/>
              </a:rPr>
              <a:t>operations,</a:t>
            </a:r>
            <a:r>
              <a:rPr sz="910" spc="80" dirty="0">
                <a:solidFill>
                  <a:srgbClr val="2F2F2F"/>
                </a:solidFill>
                <a:latin typeface="Arial" panose="020B0604020202020204"/>
                <a:cs typeface="Arial" panose="020B0604020202020204"/>
              </a:rPr>
              <a:t> </a:t>
            </a:r>
            <a:r>
              <a:rPr sz="910" spc="25" dirty="0">
                <a:solidFill>
                  <a:srgbClr val="424242"/>
                </a:solidFill>
                <a:latin typeface="Arial" panose="020B0604020202020204"/>
                <a:cs typeface="Arial" panose="020B0604020202020204"/>
              </a:rPr>
              <a:t>which</a:t>
            </a:r>
            <a:r>
              <a:rPr sz="910" spc="10" dirty="0">
                <a:solidFill>
                  <a:srgbClr val="424242"/>
                </a:solidFill>
                <a:latin typeface="Arial" panose="020B0604020202020204"/>
                <a:cs typeface="Arial" panose="020B0604020202020204"/>
              </a:rPr>
              <a:t> </a:t>
            </a:r>
            <a:r>
              <a:rPr sz="910" spc="20" dirty="0">
                <a:solidFill>
                  <a:srgbClr val="424242"/>
                </a:solidFill>
                <a:latin typeface="Arial" panose="020B0604020202020204"/>
                <a:cs typeface="Arial" panose="020B0604020202020204"/>
              </a:rPr>
              <a:t>can</a:t>
            </a:r>
            <a:r>
              <a:rPr sz="910" spc="-5" dirty="0">
                <a:solidFill>
                  <a:srgbClr val="424242"/>
                </a:solidFill>
                <a:latin typeface="Arial" panose="020B0604020202020204"/>
                <a:cs typeface="Arial" panose="020B0604020202020204"/>
              </a:rPr>
              <a:t> </a:t>
            </a:r>
            <a:r>
              <a:rPr sz="910" spc="45" dirty="0">
                <a:solidFill>
                  <a:srgbClr val="1F1F1F"/>
                </a:solidFill>
                <a:latin typeface="Arial" panose="020B0604020202020204"/>
                <a:cs typeface="Arial" panose="020B0604020202020204"/>
              </a:rPr>
              <a:t>help</a:t>
            </a:r>
            <a:r>
              <a:rPr sz="910" spc="-20" dirty="0">
                <a:solidFill>
                  <a:srgbClr val="1F1F1F"/>
                </a:solidFill>
                <a:latin typeface="Arial" panose="020B0604020202020204"/>
                <a:cs typeface="Arial" panose="020B0604020202020204"/>
              </a:rPr>
              <a:t> </a:t>
            </a:r>
            <a:r>
              <a:rPr sz="910" spc="25" dirty="0">
                <a:solidFill>
                  <a:srgbClr val="2F2F2F"/>
                </a:solidFill>
                <a:latin typeface="Arial" panose="020B0604020202020204"/>
                <a:cs typeface="Arial" panose="020B0604020202020204"/>
              </a:rPr>
              <a:t>reduce</a:t>
            </a:r>
            <a:r>
              <a:rPr sz="910" spc="-20" dirty="0">
                <a:solidFill>
                  <a:srgbClr val="2F2F2F"/>
                </a:solidFill>
                <a:latin typeface="Arial" panose="020B0604020202020204"/>
                <a:cs typeface="Arial" panose="020B0604020202020204"/>
              </a:rPr>
              <a:t> </a:t>
            </a:r>
            <a:r>
              <a:rPr sz="910" spc="20" dirty="0">
                <a:solidFill>
                  <a:srgbClr val="2F2F2F"/>
                </a:solidFill>
                <a:latin typeface="Arial" panose="020B0604020202020204"/>
                <a:cs typeface="Arial" panose="020B0604020202020204"/>
              </a:rPr>
              <a:t>the</a:t>
            </a:r>
            <a:r>
              <a:rPr sz="910" spc="90" dirty="0">
                <a:solidFill>
                  <a:srgbClr val="2F2F2F"/>
                </a:solidFill>
                <a:latin typeface="Arial" panose="020B0604020202020204"/>
                <a:cs typeface="Arial" panose="020B0604020202020204"/>
              </a:rPr>
              <a:t> </a:t>
            </a:r>
            <a:r>
              <a:rPr sz="910" spc="15" dirty="0">
                <a:solidFill>
                  <a:srgbClr val="424242"/>
                </a:solidFill>
                <a:latin typeface="Arial" panose="020B0604020202020204"/>
                <a:cs typeface="Arial" panose="020B0604020202020204"/>
              </a:rPr>
              <a:t>superheat</a:t>
            </a:r>
            <a:r>
              <a:rPr sz="910" spc="60" dirty="0">
                <a:solidFill>
                  <a:srgbClr val="424242"/>
                </a:solidFill>
                <a:latin typeface="Arial" panose="020B0604020202020204"/>
                <a:cs typeface="Arial" panose="020B0604020202020204"/>
              </a:rPr>
              <a:t> </a:t>
            </a:r>
            <a:r>
              <a:rPr sz="910" spc="35" dirty="0">
                <a:solidFill>
                  <a:srgbClr val="2F2F2F"/>
                </a:solidFill>
                <a:latin typeface="Arial" panose="020B0604020202020204"/>
                <a:cs typeface="Arial" panose="020B0604020202020204"/>
              </a:rPr>
              <a:t>degree</a:t>
            </a:r>
            <a:r>
              <a:rPr sz="910" spc="-40" dirty="0">
                <a:solidFill>
                  <a:srgbClr val="2F2F2F"/>
                </a:solidFill>
                <a:latin typeface="Arial" panose="020B0604020202020204"/>
                <a:cs typeface="Arial" panose="020B0604020202020204"/>
              </a:rPr>
              <a:t> </a:t>
            </a:r>
            <a:r>
              <a:rPr sz="910" spc="50" dirty="0">
                <a:solidFill>
                  <a:srgbClr val="424242"/>
                </a:solidFill>
                <a:latin typeface="Arial" panose="020B0604020202020204"/>
                <a:cs typeface="Arial" panose="020B0604020202020204"/>
              </a:rPr>
              <a:t>and</a:t>
            </a:r>
            <a:r>
              <a:rPr sz="910" spc="-60" dirty="0">
                <a:solidFill>
                  <a:srgbClr val="424242"/>
                </a:solidFill>
                <a:latin typeface="Arial" panose="020B0604020202020204"/>
                <a:cs typeface="Arial" panose="020B0604020202020204"/>
              </a:rPr>
              <a:t> </a:t>
            </a:r>
            <a:r>
              <a:rPr sz="910" spc="45" dirty="0">
                <a:solidFill>
                  <a:srgbClr val="1F1F1F"/>
                </a:solidFill>
                <a:latin typeface="Arial" panose="020B0604020202020204"/>
                <a:cs typeface="Arial" panose="020B0604020202020204"/>
              </a:rPr>
              <a:t>improvde</a:t>
            </a:r>
            <a:r>
              <a:rPr sz="910" dirty="0">
                <a:solidFill>
                  <a:srgbClr val="1F1F1F"/>
                </a:solidFill>
                <a:latin typeface="Arial" panose="020B0604020202020204"/>
                <a:cs typeface="Arial" panose="020B0604020202020204"/>
              </a:rPr>
              <a:t> </a:t>
            </a:r>
            <a:r>
              <a:rPr sz="910" spc="-105" dirty="0">
                <a:solidFill>
                  <a:srgbClr val="1F1F1F"/>
                </a:solidFill>
                <a:latin typeface="Arial" panose="020B0604020202020204"/>
                <a:cs typeface="Arial" panose="020B0604020202020204"/>
              </a:rPr>
              <a:t>EER </a:t>
            </a:r>
            <a:r>
              <a:rPr sz="910" spc="-100" dirty="0">
                <a:solidFill>
                  <a:srgbClr val="1F1F1F"/>
                </a:solidFill>
                <a:latin typeface="Arial" panose="020B0604020202020204"/>
                <a:cs typeface="Arial" panose="020B0604020202020204"/>
              </a:rPr>
              <a:t> </a:t>
            </a:r>
            <a:r>
              <a:rPr sz="910" spc="-15" dirty="0">
                <a:solidFill>
                  <a:srgbClr val="1F1F1F"/>
                </a:solidFill>
                <a:latin typeface="Arial" panose="020B0604020202020204"/>
                <a:cs typeface="Arial" panose="020B0604020202020204"/>
              </a:rPr>
              <a:t>Realize</a:t>
            </a:r>
            <a:r>
              <a:rPr sz="910" spc="15" dirty="0">
                <a:solidFill>
                  <a:srgbClr val="1F1F1F"/>
                </a:solidFill>
                <a:latin typeface="Arial" panose="020B0604020202020204"/>
                <a:cs typeface="Arial" panose="020B0604020202020204"/>
              </a:rPr>
              <a:t> </a:t>
            </a:r>
            <a:r>
              <a:rPr sz="910" spc="50" dirty="0">
                <a:solidFill>
                  <a:srgbClr val="2F2F2F"/>
                </a:solidFill>
                <a:latin typeface="Arial" panose="020B0604020202020204"/>
                <a:cs typeface="Arial" panose="020B0604020202020204"/>
              </a:rPr>
              <a:t>cooling</a:t>
            </a:r>
            <a:r>
              <a:rPr sz="910" spc="-40" dirty="0">
                <a:solidFill>
                  <a:srgbClr val="2F2F2F"/>
                </a:solidFill>
                <a:latin typeface="Arial" panose="020B0604020202020204"/>
                <a:cs typeface="Arial" panose="020B0604020202020204"/>
              </a:rPr>
              <a:t> </a:t>
            </a:r>
            <a:r>
              <a:rPr sz="910" spc="20" dirty="0">
                <a:solidFill>
                  <a:srgbClr val="2F2F2F"/>
                </a:solidFill>
                <a:latin typeface="Arial" panose="020B0604020202020204"/>
                <a:cs typeface="Arial" panose="020B0604020202020204"/>
              </a:rPr>
              <a:t>capacity</a:t>
            </a:r>
            <a:r>
              <a:rPr sz="910" dirty="0">
                <a:solidFill>
                  <a:srgbClr val="2F2F2F"/>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and</a:t>
            </a:r>
            <a:r>
              <a:rPr sz="910" spc="25" dirty="0">
                <a:solidFill>
                  <a:srgbClr val="2F2F2F"/>
                </a:solidFill>
                <a:latin typeface="Arial" panose="020B0604020202020204"/>
                <a:cs typeface="Arial" panose="020B0604020202020204"/>
              </a:rPr>
              <a:t> </a:t>
            </a:r>
            <a:r>
              <a:rPr sz="910" spc="25" dirty="0">
                <a:solidFill>
                  <a:srgbClr val="1F1F1F"/>
                </a:solidFill>
                <a:latin typeface="Arial" panose="020B0604020202020204"/>
                <a:cs typeface="Arial" panose="020B0604020202020204"/>
              </a:rPr>
              <a:t>heat</a:t>
            </a:r>
            <a:r>
              <a:rPr sz="910" spc="-10" dirty="0">
                <a:solidFill>
                  <a:srgbClr val="1F1F1F"/>
                </a:solidFill>
                <a:latin typeface="Arial" panose="020B0604020202020204"/>
                <a:cs typeface="Arial" panose="020B0604020202020204"/>
              </a:rPr>
              <a:t> </a:t>
            </a:r>
            <a:r>
              <a:rPr sz="910" spc="40" dirty="0">
                <a:solidFill>
                  <a:srgbClr val="1F1F1F"/>
                </a:solidFill>
                <a:latin typeface="Arial" panose="020B0604020202020204"/>
                <a:cs typeface="Arial" panose="020B0604020202020204"/>
              </a:rPr>
              <a:t>load</a:t>
            </a:r>
            <a:r>
              <a:rPr sz="910" spc="-10" dirty="0">
                <a:solidFill>
                  <a:srgbClr val="1F1F1F"/>
                </a:solidFill>
                <a:latin typeface="Arial" panose="020B0604020202020204"/>
                <a:cs typeface="Arial" panose="020B0604020202020204"/>
              </a:rPr>
              <a:t> </a:t>
            </a:r>
            <a:r>
              <a:rPr sz="910" spc="5" dirty="0">
                <a:solidFill>
                  <a:srgbClr val="2F2F2F"/>
                </a:solidFill>
                <a:latin typeface="Arial" panose="020B0604020202020204"/>
                <a:cs typeface="Arial" panose="020B0604020202020204"/>
              </a:rPr>
              <a:t>precise </a:t>
            </a:r>
            <a:r>
              <a:rPr sz="910" spc="40" dirty="0">
                <a:solidFill>
                  <a:srgbClr val="1F1F1F"/>
                </a:solidFill>
                <a:latin typeface="Arial" panose="020B0604020202020204"/>
                <a:cs typeface="Arial" panose="020B0604020202020204"/>
              </a:rPr>
              <a:t>matching</a:t>
            </a:r>
            <a:endParaRPr sz="910" dirty="0">
              <a:latin typeface="Arial" panose="020B0604020202020204"/>
              <a:cs typeface="Arial" panose="020B0604020202020204"/>
            </a:endParaRPr>
          </a:p>
          <a:p>
            <a:pPr marL="13335">
              <a:spcBef>
                <a:spcPts val="305"/>
              </a:spcBef>
            </a:pPr>
            <a:r>
              <a:rPr sz="910" spc="20" dirty="0">
                <a:solidFill>
                  <a:srgbClr val="2F2F2F"/>
                </a:solidFill>
                <a:latin typeface="Arial" panose="020B0604020202020204"/>
                <a:cs typeface="Arial" panose="020B0604020202020204"/>
              </a:rPr>
              <a:t>Qucik</a:t>
            </a:r>
            <a:r>
              <a:rPr sz="910" spc="40" dirty="0">
                <a:solidFill>
                  <a:srgbClr val="2F2F2F"/>
                </a:solidFill>
                <a:latin typeface="Arial" panose="020B0604020202020204"/>
                <a:cs typeface="Arial" panose="020B0604020202020204"/>
              </a:rPr>
              <a:t> </a:t>
            </a:r>
            <a:r>
              <a:rPr sz="910" spc="5" dirty="0">
                <a:solidFill>
                  <a:srgbClr val="2F2F2F"/>
                </a:solidFill>
                <a:latin typeface="Arial" panose="020B0604020202020204"/>
                <a:cs typeface="Arial" panose="020B0604020202020204"/>
              </a:rPr>
              <a:t>response,</a:t>
            </a:r>
            <a:r>
              <a:rPr sz="910" spc="50" dirty="0">
                <a:solidFill>
                  <a:srgbClr val="2F2F2F"/>
                </a:solidFill>
                <a:latin typeface="Arial" panose="020B0604020202020204"/>
                <a:cs typeface="Arial" panose="020B0604020202020204"/>
              </a:rPr>
              <a:t> </a:t>
            </a:r>
            <a:r>
              <a:rPr sz="910" spc="5" dirty="0">
                <a:solidFill>
                  <a:srgbClr val="424242"/>
                </a:solidFill>
                <a:latin typeface="Arial" panose="020B0604020202020204"/>
                <a:cs typeface="Arial" panose="020B0604020202020204"/>
              </a:rPr>
              <a:t>realize</a:t>
            </a:r>
            <a:r>
              <a:rPr sz="910" spc="-15" dirty="0">
                <a:solidFill>
                  <a:srgbClr val="424242"/>
                </a:solidFill>
                <a:latin typeface="Arial" panose="020B0604020202020204"/>
                <a:cs typeface="Arial" panose="020B0604020202020204"/>
              </a:rPr>
              <a:t> </a:t>
            </a:r>
            <a:r>
              <a:rPr sz="910" spc="5" dirty="0">
                <a:solidFill>
                  <a:srgbClr val="1F1F1F"/>
                </a:solidFill>
                <a:latin typeface="Arial" panose="020B0604020202020204"/>
                <a:cs typeface="Arial" panose="020B0604020202020204"/>
              </a:rPr>
              <a:t>the</a:t>
            </a:r>
            <a:r>
              <a:rPr sz="910" spc="135" dirty="0">
                <a:solidFill>
                  <a:srgbClr val="1F1F1F"/>
                </a:solidFill>
                <a:latin typeface="Arial" panose="020B0604020202020204"/>
                <a:cs typeface="Arial" panose="020B0604020202020204"/>
              </a:rPr>
              <a:t> </a:t>
            </a:r>
            <a:r>
              <a:rPr sz="910" spc="10" dirty="0">
                <a:solidFill>
                  <a:srgbClr val="2F2F2F"/>
                </a:solidFill>
                <a:latin typeface="Arial" panose="020B0604020202020204"/>
                <a:cs typeface="Arial" panose="020B0604020202020204"/>
              </a:rPr>
              <a:t>precise</a:t>
            </a:r>
            <a:r>
              <a:rPr sz="910" spc="-45" dirty="0">
                <a:solidFill>
                  <a:srgbClr val="2F2F2F"/>
                </a:solidFill>
                <a:latin typeface="Arial" panose="020B0604020202020204"/>
                <a:cs typeface="Arial" panose="020B0604020202020204"/>
              </a:rPr>
              <a:t> </a:t>
            </a:r>
            <a:r>
              <a:rPr sz="910" spc="45" dirty="0">
                <a:solidFill>
                  <a:srgbClr val="424242"/>
                </a:solidFill>
                <a:latin typeface="Arial" panose="020B0604020202020204"/>
                <a:cs typeface="Arial" panose="020B0604020202020204"/>
              </a:rPr>
              <a:t>cooling</a:t>
            </a:r>
            <a:endParaRPr sz="910" dirty="0">
              <a:latin typeface="Arial" panose="020B0604020202020204"/>
              <a:cs typeface="Arial" panose="020B0604020202020204"/>
            </a:endParaRPr>
          </a:p>
        </p:txBody>
      </p:sp>
      <p:sp>
        <p:nvSpPr>
          <p:cNvPr id="62" name="object 15"/>
          <p:cNvSpPr txBox="1"/>
          <p:nvPr/>
        </p:nvSpPr>
        <p:spPr>
          <a:xfrm>
            <a:off x="8199912" y="6134681"/>
            <a:ext cx="2054550" cy="1114425"/>
          </a:xfrm>
          <a:prstGeom prst="rect">
            <a:avLst/>
          </a:prstGeom>
        </p:spPr>
        <p:txBody>
          <a:bodyPr vert="horz" wrap="square" lIns="0" tIns="67611" rIns="0" bIns="0" rtlCol="0">
            <a:spAutoFit/>
          </a:bodyPr>
          <a:lstStyle/>
          <a:p>
            <a:pPr marL="12700">
              <a:spcBef>
                <a:spcPts val="555"/>
              </a:spcBef>
            </a:pPr>
            <a:r>
              <a:rPr sz="1150" spc="65" dirty="0">
                <a:solidFill>
                  <a:srgbClr val="0561AB"/>
                </a:solidFill>
                <a:latin typeface="Arial" panose="020B0604020202020204"/>
                <a:cs typeface="Arial" panose="020B0604020202020204"/>
              </a:rPr>
              <a:t>Options</a:t>
            </a:r>
            <a:endParaRPr sz="1150" dirty="0">
              <a:latin typeface="Arial" panose="020B0604020202020204"/>
              <a:cs typeface="Arial" panose="020B0604020202020204"/>
            </a:endParaRPr>
          </a:p>
          <a:p>
            <a:pPr marL="13335" marR="47625" indent="-1270">
              <a:lnSpc>
                <a:spcPct val="123000"/>
              </a:lnSpc>
              <a:spcBef>
                <a:spcPts val="95"/>
              </a:spcBef>
            </a:pPr>
            <a:r>
              <a:rPr sz="910" spc="5" dirty="0">
                <a:solidFill>
                  <a:srgbClr val="2F2F2F"/>
                </a:solidFill>
                <a:latin typeface="Arial" panose="020B0604020202020204"/>
                <a:cs typeface="Arial" panose="020B0604020202020204"/>
              </a:rPr>
              <a:t>Transfer </a:t>
            </a:r>
            <a:r>
              <a:rPr sz="910" spc="30" dirty="0">
                <a:solidFill>
                  <a:srgbClr val="2F2F2F"/>
                </a:solidFill>
                <a:latin typeface="Arial" panose="020B0604020202020204"/>
                <a:cs typeface="Arial" panose="020B0604020202020204"/>
              </a:rPr>
              <a:t>switch </a:t>
            </a:r>
            <a:r>
              <a:rPr sz="910" spc="20" dirty="0">
                <a:solidFill>
                  <a:srgbClr val="2F2F2F"/>
                </a:solidFill>
                <a:latin typeface="Arial" panose="020B0604020202020204"/>
                <a:cs typeface="Arial" panose="020B0604020202020204"/>
              </a:rPr>
              <a:t>for </a:t>
            </a:r>
            <a:r>
              <a:rPr sz="910" spc="30" dirty="0">
                <a:solidFill>
                  <a:srgbClr val="2F2F2F"/>
                </a:solidFill>
                <a:latin typeface="Arial" panose="020B0604020202020204"/>
                <a:cs typeface="Arial" panose="020B0604020202020204"/>
              </a:rPr>
              <a:t>Dual </a:t>
            </a:r>
            <a:r>
              <a:rPr sz="910" spc="10" dirty="0">
                <a:solidFill>
                  <a:srgbClr val="1F1F1F"/>
                </a:solidFill>
                <a:latin typeface="Arial" panose="020B0604020202020204"/>
                <a:cs typeface="Arial" panose="020B0604020202020204"/>
              </a:rPr>
              <a:t>Power </a:t>
            </a:r>
            <a:r>
              <a:rPr sz="910" spc="50" dirty="0">
                <a:solidFill>
                  <a:srgbClr val="1F1F1F"/>
                </a:solidFill>
                <a:latin typeface="Arial" panose="020B0604020202020204"/>
                <a:cs typeface="Arial" panose="020B0604020202020204"/>
              </a:rPr>
              <a:t>Input </a:t>
            </a:r>
            <a:r>
              <a:rPr sz="910" spc="-250" dirty="0">
                <a:solidFill>
                  <a:srgbClr val="1F1F1F"/>
                </a:solidFill>
                <a:latin typeface="Arial" panose="020B0604020202020204"/>
                <a:cs typeface="Arial" panose="020B0604020202020204"/>
              </a:rPr>
              <a:t> </a:t>
            </a:r>
            <a:r>
              <a:rPr sz="910" spc="-75" dirty="0">
                <a:solidFill>
                  <a:srgbClr val="2F2F2F"/>
                </a:solidFill>
                <a:latin typeface="Arial" panose="020B0604020202020204"/>
                <a:cs typeface="Arial" panose="020B0604020202020204"/>
              </a:rPr>
              <a:t>GPRS</a:t>
            </a:r>
            <a:r>
              <a:rPr sz="910" spc="15" dirty="0">
                <a:solidFill>
                  <a:srgbClr val="2F2F2F"/>
                </a:solidFill>
                <a:latin typeface="Arial" panose="020B0604020202020204"/>
                <a:cs typeface="Arial" panose="020B0604020202020204"/>
              </a:rPr>
              <a:t> </a:t>
            </a:r>
            <a:r>
              <a:rPr sz="910" spc="-40" dirty="0">
                <a:solidFill>
                  <a:srgbClr val="424242"/>
                </a:solidFill>
                <a:latin typeface="Arial" panose="020B0604020202020204"/>
                <a:cs typeface="Arial" panose="020B0604020202020204"/>
              </a:rPr>
              <a:t>SMS</a:t>
            </a:r>
            <a:r>
              <a:rPr sz="910" spc="60" dirty="0">
                <a:solidFill>
                  <a:srgbClr val="424242"/>
                </a:solidFill>
                <a:latin typeface="Arial" panose="020B0604020202020204"/>
                <a:cs typeface="Arial" panose="020B0604020202020204"/>
              </a:rPr>
              <a:t> </a:t>
            </a:r>
            <a:r>
              <a:rPr sz="910" spc="10" dirty="0">
                <a:solidFill>
                  <a:srgbClr val="2F2F2F"/>
                </a:solidFill>
                <a:latin typeface="Arial" panose="020B0604020202020204"/>
                <a:cs typeface="Arial" panose="020B0604020202020204"/>
              </a:rPr>
              <a:t>alarm</a:t>
            </a:r>
            <a:endParaRPr sz="910" dirty="0">
              <a:latin typeface="Arial" panose="020B0604020202020204"/>
              <a:cs typeface="Arial" panose="020B0604020202020204"/>
            </a:endParaRPr>
          </a:p>
          <a:p>
            <a:pPr marL="15240">
              <a:spcBef>
                <a:spcPts val="265"/>
              </a:spcBef>
            </a:pPr>
            <a:r>
              <a:rPr sz="910" spc="35" dirty="0">
                <a:solidFill>
                  <a:srgbClr val="1F1F1F"/>
                </a:solidFill>
                <a:latin typeface="Arial" panose="020B0604020202020204"/>
                <a:cs typeface="Arial" panose="020B0604020202020204"/>
              </a:rPr>
              <a:t>Low-temperature</a:t>
            </a:r>
            <a:r>
              <a:rPr sz="910" spc="-65" dirty="0">
                <a:solidFill>
                  <a:srgbClr val="1F1F1F"/>
                </a:solidFill>
                <a:latin typeface="Arial" panose="020B0604020202020204"/>
                <a:cs typeface="Arial" panose="020B0604020202020204"/>
              </a:rPr>
              <a:t> </a:t>
            </a:r>
            <a:r>
              <a:rPr sz="910" spc="40" dirty="0">
                <a:solidFill>
                  <a:srgbClr val="2F2F2F"/>
                </a:solidFill>
                <a:latin typeface="Arial" panose="020B0604020202020204"/>
                <a:cs typeface="Arial" panose="020B0604020202020204"/>
              </a:rPr>
              <a:t>startup</a:t>
            </a:r>
            <a:r>
              <a:rPr sz="910" spc="-5" dirty="0">
                <a:solidFill>
                  <a:srgbClr val="2F2F2F"/>
                </a:solidFill>
                <a:latin typeface="Arial" panose="020B0604020202020204"/>
                <a:cs typeface="Arial" panose="020B0604020202020204"/>
              </a:rPr>
              <a:t> </a:t>
            </a:r>
            <a:r>
              <a:rPr sz="910" spc="40" dirty="0">
                <a:solidFill>
                  <a:srgbClr val="2F2F2F"/>
                </a:solidFill>
                <a:latin typeface="Arial" panose="020B0604020202020204"/>
                <a:cs typeface="Arial" panose="020B0604020202020204"/>
              </a:rPr>
              <a:t>kits</a:t>
            </a:r>
            <a:endParaRPr sz="910" dirty="0">
              <a:latin typeface="Arial" panose="020B0604020202020204"/>
              <a:cs typeface="Arial" panose="020B0604020202020204"/>
            </a:endParaRPr>
          </a:p>
          <a:p>
            <a:pPr marL="12700" marR="5080" indent="1270">
              <a:lnSpc>
                <a:spcPct val="120000"/>
              </a:lnSpc>
              <a:spcBef>
                <a:spcPts val="35"/>
              </a:spcBef>
            </a:pPr>
            <a:r>
              <a:rPr sz="910" spc="40" dirty="0">
                <a:solidFill>
                  <a:srgbClr val="2F2F2F"/>
                </a:solidFill>
                <a:latin typeface="Arial" panose="020B0604020202020204"/>
                <a:cs typeface="Arial" panose="020B0604020202020204"/>
              </a:rPr>
              <a:t>Wired</a:t>
            </a:r>
            <a:r>
              <a:rPr sz="910" spc="-45" dirty="0">
                <a:solidFill>
                  <a:srgbClr val="2F2F2F"/>
                </a:solidFill>
                <a:latin typeface="Arial" panose="020B0604020202020204"/>
                <a:cs typeface="Arial" panose="020B0604020202020204"/>
              </a:rPr>
              <a:t> </a:t>
            </a:r>
            <a:r>
              <a:rPr sz="910" spc="40" dirty="0">
                <a:solidFill>
                  <a:srgbClr val="1F1F1F"/>
                </a:solidFill>
                <a:latin typeface="Arial" panose="020B0604020202020204"/>
                <a:cs typeface="Arial" panose="020B0604020202020204"/>
              </a:rPr>
              <a:t>Temperature/humidity</a:t>
            </a:r>
            <a:r>
              <a:rPr sz="910" dirty="0">
                <a:solidFill>
                  <a:srgbClr val="1F1F1F"/>
                </a:solidFill>
                <a:latin typeface="Arial" panose="020B0604020202020204"/>
                <a:cs typeface="Arial" panose="020B0604020202020204"/>
              </a:rPr>
              <a:t> </a:t>
            </a:r>
            <a:r>
              <a:rPr sz="910" spc="-10" dirty="0">
                <a:solidFill>
                  <a:srgbClr val="424242"/>
                </a:solidFill>
                <a:latin typeface="Arial" panose="020B0604020202020204"/>
                <a:cs typeface="Arial" panose="020B0604020202020204"/>
              </a:rPr>
              <a:t>sensors </a:t>
            </a:r>
            <a:r>
              <a:rPr sz="910" spc="-250" dirty="0">
                <a:solidFill>
                  <a:srgbClr val="424242"/>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Tree</a:t>
            </a:r>
            <a:r>
              <a:rPr sz="910" spc="15" dirty="0">
                <a:solidFill>
                  <a:srgbClr val="5E5B5B"/>
                </a:solidFill>
                <a:latin typeface="Arial" panose="020B0604020202020204"/>
                <a:cs typeface="Arial" panose="020B0604020202020204"/>
              </a:rPr>
              <a:t>-</a:t>
            </a:r>
            <a:r>
              <a:rPr sz="910" spc="15" dirty="0">
                <a:solidFill>
                  <a:srgbClr val="424242"/>
                </a:solidFill>
                <a:latin typeface="Arial" panose="020B0604020202020204"/>
                <a:cs typeface="Arial" panose="020B0604020202020204"/>
              </a:rPr>
              <a:t>way</a:t>
            </a:r>
            <a:r>
              <a:rPr sz="910" spc="20" dirty="0">
                <a:solidFill>
                  <a:srgbClr val="424242"/>
                </a:solidFill>
                <a:latin typeface="Arial" panose="020B0604020202020204"/>
                <a:cs typeface="Arial" panose="020B0604020202020204"/>
              </a:rPr>
              <a:t> </a:t>
            </a:r>
            <a:r>
              <a:rPr sz="910" spc="30" dirty="0">
                <a:solidFill>
                  <a:srgbClr val="2F2F2F"/>
                </a:solidFill>
                <a:latin typeface="Arial" panose="020B0604020202020204"/>
                <a:cs typeface="Arial" panose="020B0604020202020204"/>
              </a:rPr>
              <a:t>water</a:t>
            </a:r>
            <a:r>
              <a:rPr sz="910" spc="-10" dirty="0">
                <a:solidFill>
                  <a:srgbClr val="2F2F2F"/>
                </a:solidFill>
                <a:latin typeface="Arial" panose="020B0604020202020204"/>
                <a:cs typeface="Arial" panose="020B0604020202020204"/>
              </a:rPr>
              <a:t> </a:t>
            </a:r>
            <a:r>
              <a:rPr sz="910" spc="15" dirty="0">
                <a:solidFill>
                  <a:srgbClr val="2F2F2F"/>
                </a:solidFill>
                <a:latin typeface="Arial" panose="020B0604020202020204"/>
                <a:cs typeface="Arial" panose="020B0604020202020204"/>
              </a:rPr>
              <a:t>valve</a:t>
            </a:r>
            <a:endParaRPr sz="910" dirty="0">
              <a:latin typeface="Arial" panose="020B0604020202020204"/>
              <a:cs typeface="Arial" panose="020B0604020202020204"/>
            </a:endParaRPr>
          </a:p>
        </p:txBody>
      </p:sp>
      <p:grpSp>
        <p:nvGrpSpPr>
          <p:cNvPr id="92" name="组合 91"/>
          <p:cNvGrpSpPr/>
          <p:nvPr/>
        </p:nvGrpSpPr>
        <p:grpSpPr>
          <a:xfrm>
            <a:off x="624" y="9758709"/>
            <a:ext cx="673000" cy="299085"/>
            <a:chOff x="0" y="10169122"/>
            <a:chExt cx="701304" cy="311663"/>
          </a:xfrm>
        </p:grpSpPr>
        <p:sp>
          <p:nvSpPr>
            <p:cNvPr id="88" name="object 33"/>
            <p:cNvSpPr/>
            <p:nvPr>
              <p:custDataLst>
                <p:tags r:id="rId3"/>
              </p:custDataLst>
            </p:nvPr>
          </p:nvSpPr>
          <p:spPr>
            <a:xfrm>
              <a:off x="0"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89" name="文本框 88"/>
            <p:cNvSpPr txBox="1"/>
            <p:nvPr>
              <p:custDataLst>
                <p:tags r:id="rId4"/>
              </p:custDataLst>
            </p:nvPr>
          </p:nvSpPr>
          <p:spPr>
            <a:xfrm>
              <a:off x="312221"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03</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grpSp>
        <p:nvGrpSpPr>
          <p:cNvPr id="91" name="组合 90"/>
          <p:cNvGrpSpPr/>
          <p:nvPr/>
        </p:nvGrpSpPr>
        <p:grpSpPr>
          <a:xfrm>
            <a:off x="14464416" y="9758709"/>
            <a:ext cx="656093" cy="299085"/>
            <a:chOff x="14436845" y="10169122"/>
            <a:chExt cx="683686" cy="311663"/>
          </a:xfrm>
        </p:grpSpPr>
        <p:sp>
          <p:nvSpPr>
            <p:cNvPr id="37" name="object 33"/>
            <p:cNvSpPr/>
            <p:nvPr>
              <p:custDataLst>
                <p:tags r:id="rId1"/>
              </p:custDataLst>
            </p:nvPr>
          </p:nvSpPr>
          <p:spPr>
            <a:xfrm>
              <a:off x="14482991"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90" name="文本框 89"/>
            <p:cNvSpPr txBox="1"/>
            <p:nvPr>
              <p:custDataLst>
                <p:tags r:id="rId2"/>
              </p:custDataLst>
            </p:nvPr>
          </p:nvSpPr>
          <p:spPr>
            <a:xfrm>
              <a:off x="14436845"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04</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pic>
        <p:nvPicPr>
          <p:cNvPr id="3" name="图片 2">
            <a:extLst>
              <a:ext uri="{FF2B5EF4-FFF2-40B4-BE49-F238E27FC236}">
                <a16:creationId xmlns:a16="http://schemas.microsoft.com/office/drawing/2014/main" id="{3537A1F7-4799-462E-9F5D-49A3BFDCF7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6749" y="1632043"/>
            <a:ext cx="1576583" cy="2578670"/>
          </a:xfrm>
          <a:prstGeom prst="rect">
            <a:avLst/>
          </a:prstGeom>
        </p:spPr>
      </p:pic>
      <p:pic>
        <p:nvPicPr>
          <p:cNvPr id="5" name="图片 4">
            <a:extLst>
              <a:ext uri="{FF2B5EF4-FFF2-40B4-BE49-F238E27FC236}">
                <a16:creationId xmlns:a16="http://schemas.microsoft.com/office/drawing/2014/main" id="{888B017A-5AD6-E81E-A90C-63EAC83DE4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8859" y="4620316"/>
            <a:ext cx="1720289" cy="28137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007" y="325239"/>
            <a:ext cx="282761" cy="679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cs typeface="Arial" panose="020B0604020202020204" pitchFamily="34" charset="0"/>
            </a:endParaRPr>
          </a:p>
        </p:txBody>
      </p:sp>
      <p:sp>
        <p:nvSpPr>
          <p:cNvPr id="24" name="object 32"/>
          <p:cNvSpPr txBox="1"/>
          <p:nvPr/>
        </p:nvSpPr>
        <p:spPr>
          <a:xfrm>
            <a:off x="793909" y="456006"/>
            <a:ext cx="5792692" cy="353060"/>
          </a:xfrm>
          <a:prstGeom prst="rect">
            <a:avLst/>
          </a:prstGeom>
        </p:spPr>
        <p:txBody>
          <a:bodyPr vert="horz" wrap="square" lIns="0" tIns="105421" rIns="0" bIns="0" rtlCol="0">
            <a:spAutoFit/>
          </a:bodyPr>
          <a:lstStyle/>
          <a:p>
            <a:pPr>
              <a:lnSpc>
                <a:spcPts val="1935"/>
              </a:lnSpc>
              <a:spcBef>
                <a:spcPts val="915"/>
              </a:spcBef>
            </a:pPr>
            <a:r>
              <a:rPr lang="en-US" sz="1345" b="1" dirty="0">
                <a:solidFill>
                  <a:srgbClr val="0061AD"/>
                </a:solidFill>
                <a:latin typeface="Arial" panose="020B0604020202020204" pitchFamily="34" charset="0"/>
                <a:cs typeface="Arial" panose="020B0604020202020204" pitchFamily="34" charset="0"/>
                <a:sym typeface="Times New Roman" panose="02020603050405020304" charset="0"/>
              </a:rPr>
              <a:t>Technical Data Of Cool-Row Series DX Unit</a:t>
            </a:r>
          </a:p>
        </p:txBody>
      </p:sp>
      <p:graphicFrame>
        <p:nvGraphicFramePr>
          <p:cNvPr id="7" name="表格 6"/>
          <p:cNvGraphicFramePr/>
          <p:nvPr>
            <p:custDataLst>
              <p:tags r:id="rId1"/>
            </p:custDataLst>
            <p:extLst>
              <p:ext uri="{D42A27DB-BD31-4B8C-83A1-F6EECF244321}">
                <p14:modId xmlns:p14="http://schemas.microsoft.com/office/powerpoint/2010/main" val="1838650374"/>
              </p:ext>
            </p:extLst>
          </p:nvPr>
        </p:nvGraphicFramePr>
        <p:xfrm>
          <a:off x="8046245" y="860425"/>
          <a:ext cx="6066155" cy="3115812"/>
        </p:xfrm>
        <a:graphic>
          <a:graphicData uri="http://schemas.openxmlformats.org/drawingml/2006/table">
            <a:tbl>
              <a:tblPr firstRow="1" bandRow="1">
                <a:tableStyleId>{5C22544A-7EE6-4342-B048-85BDC9FD1C3A}</a:tableStyleId>
              </a:tblPr>
              <a:tblGrid>
                <a:gridCol w="1586865">
                  <a:extLst>
                    <a:ext uri="{9D8B030D-6E8A-4147-A177-3AD203B41FA5}">
                      <a16:colId xmlns:a16="http://schemas.microsoft.com/office/drawing/2014/main" val="20000"/>
                    </a:ext>
                  </a:extLst>
                </a:gridCol>
                <a:gridCol w="1153160">
                  <a:extLst>
                    <a:ext uri="{9D8B030D-6E8A-4147-A177-3AD203B41FA5}">
                      <a16:colId xmlns:a16="http://schemas.microsoft.com/office/drawing/2014/main" val="20001"/>
                    </a:ext>
                  </a:extLst>
                </a:gridCol>
                <a:gridCol w="1138555">
                  <a:extLst>
                    <a:ext uri="{9D8B030D-6E8A-4147-A177-3AD203B41FA5}">
                      <a16:colId xmlns:a16="http://schemas.microsoft.com/office/drawing/2014/main" val="20002"/>
                    </a:ext>
                  </a:extLst>
                </a:gridCol>
                <a:gridCol w="1093470">
                  <a:extLst>
                    <a:ext uri="{9D8B030D-6E8A-4147-A177-3AD203B41FA5}">
                      <a16:colId xmlns:a16="http://schemas.microsoft.com/office/drawing/2014/main" val="20003"/>
                    </a:ext>
                  </a:extLst>
                </a:gridCol>
                <a:gridCol w="1094105">
                  <a:extLst>
                    <a:ext uri="{9D8B030D-6E8A-4147-A177-3AD203B41FA5}">
                      <a16:colId xmlns:a16="http://schemas.microsoft.com/office/drawing/2014/main" val="20004"/>
                    </a:ext>
                  </a:extLst>
                </a:gridCol>
              </a:tblGrid>
              <a:tr h="192405">
                <a:tc>
                  <a:txBody>
                    <a:bodyPr/>
                    <a:lstStyle/>
                    <a:p>
                      <a:pPr indent="0">
                        <a:buNone/>
                      </a:pPr>
                      <a:r>
                        <a:rPr lang="en-US" sz="970" b="1" dirty="0">
                          <a:solidFill>
                            <a:schemeClr val="tx1"/>
                          </a:solidFill>
                          <a:latin typeface="Arial" panose="020B0604020202020204" pitchFamily="34" charset="0"/>
                          <a:ea typeface="Times New Roman" panose="02020603050405020304" charset="0"/>
                          <a:cs typeface="Arial" panose="020B0604020202020204" pitchFamily="34" charset="0"/>
                        </a:rPr>
                        <a:t>Model</a:t>
                      </a:r>
                      <a:endParaRPr lang="en-US" altLang="en-US" sz="970" b="1" dirty="0">
                        <a:solidFill>
                          <a:schemeClr val="tx1"/>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CR</a:t>
                      </a:r>
                      <a:r>
                        <a:rPr lang="en-US" altLang="zh-CN" sz="865" b="1" dirty="0">
                          <a:solidFill>
                            <a:schemeClr val="tx1"/>
                          </a:solidFill>
                          <a:latin typeface="Arial" panose="020B0604020202020204" pitchFamily="34" charset="0"/>
                          <a:ea typeface="Times New Roman" panose="02020603050405020304" charset="0"/>
                          <a:cs typeface="Arial" panose="020B0604020202020204" pitchFamily="34" charset="0"/>
                        </a:rPr>
                        <a:t>C</a:t>
                      </a: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W030</a:t>
                      </a:r>
                      <a:endParaRPr lang="en-US" altLang="en-US" sz="865" b="1" dirty="0">
                        <a:solidFill>
                          <a:schemeClr val="tx1"/>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CR</a:t>
                      </a:r>
                      <a:r>
                        <a:rPr lang="en-US" altLang="zh-CN" sz="865" b="1" dirty="0">
                          <a:solidFill>
                            <a:schemeClr val="tx1"/>
                          </a:solidFill>
                          <a:latin typeface="Arial" panose="020B0604020202020204" pitchFamily="34" charset="0"/>
                          <a:ea typeface="Times New Roman" panose="02020603050405020304" charset="0"/>
                          <a:cs typeface="Arial" panose="020B0604020202020204" pitchFamily="34" charset="0"/>
                        </a:rPr>
                        <a:t>C</a:t>
                      </a: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W040</a:t>
                      </a:r>
                      <a:endParaRPr lang="en-US" altLang="en-US" sz="865" b="1" dirty="0">
                        <a:solidFill>
                          <a:schemeClr val="tx1"/>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CR</a:t>
                      </a:r>
                      <a:r>
                        <a:rPr lang="en-US" altLang="zh-CN" sz="865" b="1" dirty="0">
                          <a:solidFill>
                            <a:schemeClr val="tx1"/>
                          </a:solidFill>
                          <a:latin typeface="Arial" panose="020B0604020202020204" pitchFamily="34" charset="0"/>
                          <a:ea typeface="Times New Roman" panose="02020603050405020304" charset="0"/>
                          <a:cs typeface="Arial" panose="020B0604020202020204" pitchFamily="34" charset="0"/>
                        </a:rPr>
                        <a:t>C</a:t>
                      </a: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W050</a:t>
                      </a:r>
                      <a:endParaRPr lang="en-US" altLang="en-US" sz="865" b="1" dirty="0">
                        <a:solidFill>
                          <a:schemeClr val="tx1"/>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CR</a:t>
                      </a:r>
                      <a:r>
                        <a:rPr lang="en-US" altLang="zh-CN" sz="865" b="1" dirty="0">
                          <a:solidFill>
                            <a:schemeClr val="tx1"/>
                          </a:solidFill>
                          <a:latin typeface="Arial" panose="020B0604020202020204" pitchFamily="34" charset="0"/>
                          <a:ea typeface="Times New Roman" panose="02020603050405020304" charset="0"/>
                          <a:cs typeface="Arial" panose="020B0604020202020204" pitchFamily="34" charset="0"/>
                        </a:rPr>
                        <a:t>C</a:t>
                      </a:r>
                      <a:r>
                        <a:rPr lang="en-US" sz="865" b="1" dirty="0">
                          <a:solidFill>
                            <a:schemeClr val="tx1"/>
                          </a:solidFill>
                          <a:latin typeface="Arial" panose="020B0604020202020204" pitchFamily="34" charset="0"/>
                          <a:ea typeface="Times New Roman" panose="02020603050405020304" charset="0"/>
                          <a:cs typeface="Arial" panose="020B0604020202020204" pitchFamily="34" charset="0"/>
                        </a:rPr>
                        <a:t>W060</a:t>
                      </a:r>
                      <a:endParaRPr lang="en-US" altLang="en-US" sz="865" b="1" dirty="0">
                        <a:solidFill>
                          <a:schemeClr val="tx1"/>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extLst>
                  <a:ext uri="{0D108BD9-81ED-4DB2-BD59-A6C34878D82A}">
                    <a16:rowId xmlns:a16="http://schemas.microsoft.com/office/drawing/2014/main" val="10000"/>
                  </a:ext>
                </a:extLst>
              </a:tr>
              <a:tr h="20701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Cooling Capacity</a:t>
                      </a:r>
                      <a:r>
                        <a:rPr lang="en-US" sz="870" dirty="0">
                          <a:solidFill>
                            <a:srgbClr val="000000"/>
                          </a:solidFill>
                          <a:latin typeface="Arial" panose="020B0604020202020204" pitchFamily="34" charset="0"/>
                          <a:ea typeface="Times New Roman" panose="02020603050405020304" charset="0"/>
                          <a:cs typeface="Arial" panose="020B0604020202020204" pitchFamily="34" charset="0"/>
                          <a:sym typeface="+mn-ea"/>
                        </a:rPr>
                        <a:t> (kW) </a:t>
                      </a:r>
                      <a:r>
                        <a:rPr lang="zh-CN" altLang="en-US" sz="870" dirty="0">
                          <a:solidFill>
                            <a:srgbClr val="000000"/>
                          </a:solidFill>
                          <a:latin typeface="Arial" panose="020B0604020202020204" pitchFamily="34" charset="0"/>
                          <a:ea typeface="Adobe 黑体 Std R" panose="020B0400000000000000" pitchFamily="34" charset="-122"/>
                          <a:cs typeface="Arial" panose="020B0604020202020204" pitchFamily="34" charset="0"/>
                          <a:sym typeface="+mn-ea"/>
                        </a:rPr>
                        <a:t>①</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30.5</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40.4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50.3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65.7</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3520">
                <a:tc>
                  <a:txBody>
                    <a:bodyPr/>
                    <a:lstStyle/>
                    <a:p>
                      <a:pPr indent="0" algn="l">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Chilled water</a:t>
                      </a: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4">
                  <a:txBody>
                    <a:bodyPr/>
                    <a:lstStyle/>
                    <a:p>
                      <a:pPr algn="ctr">
                        <a:buClrTx/>
                        <a:buSzTx/>
                        <a:buFontTx/>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12°C/18°C</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42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Sensible Cooling Capacity </a:t>
                      </a:r>
                      <a:r>
                        <a:rPr lang="en-US" sz="870" dirty="0">
                          <a:solidFill>
                            <a:srgbClr val="000000"/>
                          </a:solidFill>
                          <a:latin typeface="Arial" panose="020B0604020202020204" pitchFamily="34" charset="0"/>
                          <a:ea typeface="Times New Roman" panose="02020603050405020304" charset="0"/>
                          <a:cs typeface="Arial" panose="020B0604020202020204" pitchFamily="34" charset="0"/>
                          <a:sym typeface="+mn-ea"/>
                        </a:rPr>
                        <a:t>(kW)</a:t>
                      </a:r>
                      <a:endParaRPr lang="en-US" altLang="en-US" sz="870" b="0" dirty="0">
                        <a:solidFill>
                          <a:srgbClr val="000000"/>
                        </a:solidFill>
                        <a:latin typeface="Arial" panose="020B0604020202020204" pitchFamily="34" charset="0"/>
                        <a:ea typeface="Times New Roman" panose="02020603050405020304" charset="0"/>
                        <a:cs typeface="Arial" panose="020B0604020202020204" pitchFamily="34" charset="0"/>
                        <a:sym typeface="+mn-ea"/>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30.5</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40.4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50.3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65.7</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Water Flow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 m3/h</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5.8</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7.2</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9.4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796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Pressure Drop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kPa</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55</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70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78</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7780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Air Volume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m3/h</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5500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8000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10000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12500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8288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Electrode Humidification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kg/h</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7"/>
                  </a:ext>
                </a:extLst>
              </a:tr>
              <a:tr h="17780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Humidification Current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 A</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10.2</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3.4</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Heater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kW</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Current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 A</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13.6</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9</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9</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9</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Power Supply</a:t>
                      </a:r>
                      <a:endParaRPr lang="en-US" altLang="en-US" sz="8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gridSpan="4">
                  <a:txBody>
                    <a:bodyPr/>
                    <a:lstStyle/>
                    <a:p>
                      <a:pPr indent="0" algn="ctr">
                        <a:buNone/>
                      </a:pPr>
                      <a:r>
                        <a:rPr lang="en-US" sz="770" b="0" dirty="0">
                          <a:solidFill>
                            <a:srgbClr val="000000"/>
                          </a:solidFill>
                          <a:latin typeface="Arial" panose="020B0604020202020204" pitchFamily="34" charset="0"/>
                          <a:cs typeface="Arial" panose="020B0604020202020204" pitchFamily="34" charset="0"/>
                        </a:rPr>
                        <a:t>380V/50-60HZ</a:t>
                      </a:r>
                      <a:endParaRPr lang="en-US" altLang="en-US" sz="770" b="0" dirty="0">
                        <a:solidFill>
                          <a:srgbClr val="000000"/>
                        </a:solidFill>
                        <a:latin typeface="Arial" panose="020B0604020202020204" pitchFamily="3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hMerge="1">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380V/50-60HZ</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1"/>
                  </a:ext>
                </a:extLst>
              </a:tr>
              <a:tr h="20701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Full Load Current </a:t>
                      </a:r>
                      <a:r>
                        <a:rPr lang="zh-CN" altLang="en-US" sz="106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②</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20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12.6</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14.3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14.3</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77800">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Dimension </a:t>
                      </a:r>
                      <a:r>
                        <a:rPr lang="en-US" sz="870" b="0" dirty="0" err="1">
                          <a:solidFill>
                            <a:srgbClr val="000000"/>
                          </a:solidFill>
                          <a:latin typeface="Arial" panose="020B0604020202020204" pitchFamily="34" charset="0"/>
                          <a:ea typeface="Times New Roman" panose="02020603050405020304" charset="0"/>
                          <a:cs typeface="Arial" panose="020B0604020202020204" pitchFamily="34" charset="0"/>
                        </a:rPr>
                        <a:t>WxDxH</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mm</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300x1200x2000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600x1200x2000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3"/>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Weight </a:t>
                      </a:r>
                      <a:r>
                        <a:rPr lang="zh-CN" altLang="en-US" sz="870" b="0" dirty="0">
                          <a:solidFill>
                            <a:srgbClr val="000000"/>
                          </a:solidFill>
                          <a:latin typeface="Arial" panose="020B0604020202020204" pitchFamily="34" charset="0"/>
                          <a:ea typeface="Adobe 黑体 Std R" panose="020B0400000000000000" pitchFamily="34" charset="-122"/>
                          <a:cs typeface="Arial" panose="020B0604020202020204" pitchFamily="34" charset="0"/>
                        </a:rPr>
                        <a:t>（</a:t>
                      </a: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kg</a:t>
                      </a:r>
                      <a:r>
                        <a:rPr lang="zh-CN" altLang="en-US" sz="870" b="0" dirty="0">
                          <a:solidFill>
                            <a:srgbClr val="000000"/>
                          </a:solidFill>
                          <a:latin typeface="Arial" panose="020B0604020202020204" pitchFamily="34" charset="0"/>
                          <a:cs typeface="Arial" panose="020B0604020202020204" pitchFamily="34" charset="0"/>
                        </a:rPr>
                        <a:t>）</a:t>
                      </a: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190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250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275</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290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77165">
                <a:tc>
                  <a:txBody>
                    <a:bodyPr/>
                    <a:lstStyle/>
                    <a:p>
                      <a:pPr indent="0">
                        <a:buNone/>
                      </a:pPr>
                      <a:r>
                        <a:rPr lang="en-US" sz="870" b="0" dirty="0">
                          <a:solidFill>
                            <a:srgbClr val="000000"/>
                          </a:solidFill>
                          <a:latin typeface="Arial" panose="020B0604020202020204" pitchFamily="34" charset="0"/>
                          <a:ea typeface="Times New Roman" panose="02020603050405020304" charset="0"/>
                          <a:cs typeface="Arial" panose="020B0604020202020204" pitchFamily="34" charset="0"/>
                        </a:rPr>
                        <a:t>Pipe Connection</a:t>
                      </a:r>
                      <a:endParaRPr lang="en-US" altLang="en-US" sz="8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32</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buNone/>
                      </a:pPr>
                      <a:r>
                        <a:rPr lang="en-US" sz="770" b="0" dirty="0">
                          <a:solidFill>
                            <a:srgbClr val="000000"/>
                          </a:solidFill>
                          <a:latin typeface="Arial" panose="020B0604020202020204" pitchFamily="34" charset="0"/>
                          <a:ea typeface="Times New Roman" panose="02020603050405020304" charset="0"/>
                          <a:cs typeface="Arial" panose="020B0604020202020204" pitchFamily="34" charset="0"/>
                        </a:rPr>
                        <a:t>40</a:t>
                      </a:r>
                      <a:endParaRPr lang="en-US" altLang="en-US" sz="770" b="0" dirty="0">
                        <a:solidFill>
                          <a:srgbClr val="000000"/>
                        </a:solidFill>
                        <a:latin typeface="Arial" panose="020B0604020202020204" pitchFamily="34" charset="0"/>
                        <a:ea typeface="Times New Roman" panose="02020603050405020304" charset="0"/>
                        <a:cs typeface="Arial" panose="020B0604020202020204" pitchFamily="34" charset="0"/>
                      </a:endParaRPr>
                    </a:p>
                  </a:txBody>
                  <a:tcPr marL="12187" marR="12187" marT="12187" marB="43874"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15"/>
                  </a:ext>
                </a:extLst>
              </a:tr>
            </a:tbl>
          </a:graphicData>
        </a:graphic>
      </p:graphicFrame>
      <p:sp>
        <p:nvSpPr>
          <p:cNvPr id="8" name="矩形 7"/>
          <p:cNvSpPr/>
          <p:nvPr/>
        </p:nvSpPr>
        <p:spPr>
          <a:xfrm>
            <a:off x="8046888" y="4137637"/>
            <a:ext cx="6065691" cy="450935"/>
          </a:xfrm>
          <a:prstGeom prst="rect">
            <a:avLst/>
          </a:prstGeom>
          <a:solidFill>
            <a:srgbClr val="FFFFFF"/>
          </a:solidFill>
        </p:spPr>
        <p:txBody>
          <a:bodyPr lIns="0" tIns="0" rIns="0" bIns="0">
            <a:noAutofit/>
          </a:bodyPr>
          <a:lstStyle/>
          <a:p>
            <a:pPr indent="0">
              <a:spcAft>
                <a:spcPts val="560"/>
              </a:spcAft>
            </a:pPr>
            <a:r>
              <a:rPr lang="zh-TW" sz="960" dirty="0">
                <a:latin typeface="Arial" panose="020B0604020202020204" pitchFamily="34" charset="0"/>
                <a:ea typeface="Times New Roman" panose="02020603050405020304" charset="0"/>
                <a:cs typeface="Arial" panose="020B0604020202020204" pitchFamily="34" charset="0"/>
              </a:rPr>
              <a:t>①</a:t>
            </a:r>
            <a:r>
              <a:rPr lang="zh-TW" sz="815" dirty="0">
                <a:latin typeface="Arial" panose="020B0604020202020204" pitchFamily="34" charset="0"/>
                <a:ea typeface="Times New Roman" panose="02020603050405020304" charset="0"/>
                <a:cs typeface="Arial" panose="020B0604020202020204" pitchFamily="34" charset="0"/>
              </a:rPr>
              <a:t> </a:t>
            </a:r>
            <a:r>
              <a:rPr lang="en-US" sz="815" dirty="0">
                <a:latin typeface="Arial" panose="020B0604020202020204" pitchFamily="34" charset="0"/>
                <a:ea typeface="Times New Roman" panose="02020603050405020304" charset="0"/>
                <a:cs typeface="Arial" panose="020B0604020202020204" pitchFamily="34" charset="0"/>
              </a:rPr>
              <a:t>Working Conditioning </a:t>
            </a:r>
            <a:r>
              <a:rPr lang="zh-TW" sz="815" dirty="0">
                <a:latin typeface="Arial" panose="020B0604020202020204" pitchFamily="34" charset="0"/>
                <a:ea typeface="Times New Roman" panose="02020603050405020304" charset="0"/>
                <a:cs typeface="Arial" panose="020B0604020202020204" pitchFamily="34" charset="0"/>
              </a:rPr>
              <a:t>: </a:t>
            </a:r>
            <a:r>
              <a:rPr lang="en-US" sz="815" dirty="0">
                <a:solidFill>
                  <a:srgbClr val="000000"/>
                </a:solidFill>
                <a:latin typeface="Arial" panose="020B0604020202020204" pitchFamily="34" charset="0"/>
                <a:ea typeface="Times New Roman" panose="02020603050405020304" charset="0"/>
                <a:cs typeface="Arial" panose="020B0604020202020204" pitchFamily="34" charset="0"/>
                <a:sym typeface="+mn-ea"/>
              </a:rPr>
              <a:t> indoor return air dry bulb temperature 37°C, relative humidity 24%, outdoor dry bulb temperature 35°C ；</a:t>
            </a:r>
            <a:endParaRPr lang="en-US" altLang="en-US" sz="815" b="0" dirty="0">
              <a:solidFill>
                <a:srgbClr val="000000"/>
              </a:solidFill>
              <a:latin typeface="Arial" panose="020B0604020202020204" pitchFamily="34" charset="0"/>
              <a:ea typeface="Times New Roman" panose="02020603050405020304" charset="0"/>
              <a:cs typeface="Arial" panose="020B0604020202020204" pitchFamily="34" charset="0"/>
            </a:endParaRPr>
          </a:p>
          <a:p>
            <a:pPr indent="0">
              <a:spcAft>
                <a:spcPts val="560"/>
              </a:spcAft>
            </a:pPr>
            <a:r>
              <a:rPr lang="zh-TW" sz="960" dirty="0">
                <a:latin typeface="Arial" panose="020B0604020202020204" pitchFamily="34" charset="0"/>
                <a:ea typeface="Times New Roman" panose="02020603050405020304" charset="0"/>
                <a:cs typeface="Arial" panose="020B0604020202020204" pitchFamily="34" charset="0"/>
              </a:rPr>
              <a:t>②</a:t>
            </a:r>
            <a:r>
              <a:rPr lang="zh-TW" sz="815" dirty="0">
                <a:latin typeface="Arial" panose="020B0604020202020204" pitchFamily="34" charset="0"/>
                <a:ea typeface="Times New Roman" panose="02020603050405020304" charset="0"/>
                <a:cs typeface="Arial" panose="020B0604020202020204" pitchFamily="34" charset="0"/>
              </a:rPr>
              <a:t> </a:t>
            </a:r>
            <a:r>
              <a:rPr lang="en-US" sz="815" dirty="0">
                <a:latin typeface="Arial" panose="020B0604020202020204" pitchFamily="34" charset="0"/>
                <a:ea typeface="Times New Roman" panose="02020603050405020304" charset="0"/>
                <a:cs typeface="Arial" panose="020B0604020202020204" pitchFamily="34" charset="0"/>
              </a:rPr>
              <a:t>Full Load current for on-site power distribution reference.</a:t>
            </a:r>
          </a:p>
        </p:txBody>
      </p:sp>
      <p:sp>
        <p:nvSpPr>
          <p:cNvPr id="18" name="object 32"/>
          <p:cNvSpPr txBox="1"/>
          <p:nvPr/>
        </p:nvSpPr>
        <p:spPr>
          <a:xfrm>
            <a:off x="8046855" y="496011"/>
            <a:ext cx="5792692" cy="313055"/>
          </a:xfrm>
          <a:prstGeom prst="rect">
            <a:avLst/>
          </a:prstGeom>
        </p:spPr>
        <p:txBody>
          <a:bodyPr vert="horz" wrap="square" lIns="0" tIns="105421" rIns="0" bIns="0" rtlCol="0">
            <a:spAutoFit/>
          </a:bodyPr>
          <a:lstStyle/>
          <a:p>
            <a:pPr marL="15875">
              <a:lnSpc>
                <a:spcPct val="100000"/>
              </a:lnSpc>
              <a:spcBef>
                <a:spcPts val="915"/>
              </a:spcBef>
            </a:pPr>
            <a:r>
              <a:rPr lang="en-US" sz="1345" b="1" dirty="0">
                <a:solidFill>
                  <a:srgbClr val="0061AD"/>
                </a:solidFill>
                <a:latin typeface="Arial" panose="020B0604020202020204" pitchFamily="34" charset="0"/>
                <a:ea typeface="Times New Roman" panose="02020603050405020304" charset="0"/>
                <a:cs typeface="Arial" panose="020B0604020202020204" pitchFamily="34" charset="0"/>
                <a:sym typeface="Times New Roman" panose="02020603050405020304" charset="0"/>
              </a:rPr>
              <a:t>Technical Data Of Cool-Row Series Of CW Unit</a:t>
            </a:r>
          </a:p>
        </p:txBody>
      </p:sp>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46245" y="7361731"/>
            <a:ext cx="2910650" cy="1638696"/>
          </a:xfrm>
          <a:prstGeom prst="rect">
            <a:avLst/>
          </a:prstGeom>
        </p:spPr>
      </p:pic>
      <p:sp>
        <p:nvSpPr>
          <p:cNvPr id="15" name="矩形 14"/>
          <p:cNvSpPr/>
          <p:nvPr/>
        </p:nvSpPr>
        <p:spPr>
          <a:xfrm>
            <a:off x="11060824" y="7361731"/>
            <a:ext cx="3028599" cy="1638696"/>
          </a:xfrm>
          <a:prstGeom prst="rect">
            <a:avLst/>
          </a:prstGeom>
          <a:gradFill flip="none" rotWithShape="1">
            <a:gsLst>
              <a:gs pos="0">
                <a:srgbClr val="EFF0F1"/>
              </a:gs>
              <a:gs pos="74000">
                <a:srgbClr val="F3F5F6"/>
              </a:gs>
              <a:gs pos="83000">
                <a:srgbClr val="EBECEE"/>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5" dirty="0">
              <a:latin typeface="Arial" panose="020B0604020202020204" pitchFamily="34" charset="0"/>
              <a:ea typeface="Adobe 黑体 Std R" panose="020B0400000000000000" pitchFamily="34" charset="-122"/>
            </a:endParaRPr>
          </a:p>
        </p:txBody>
      </p:sp>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58276" y="7590651"/>
            <a:ext cx="2608796" cy="1180853"/>
          </a:xfrm>
          <a:prstGeom prst="rect">
            <a:avLst/>
          </a:prstGeom>
        </p:spPr>
      </p:pic>
      <p:pic>
        <p:nvPicPr>
          <p:cNvPr id="25" name="图片 24"/>
          <p:cNvPicPr>
            <a:picLocks noChangeAspect="1"/>
          </p:cNvPicPr>
          <p:nvPr/>
        </p:nvPicPr>
        <p:blipFill rotWithShape="1">
          <a:blip r:embed="rId12">
            <a:extLst>
              <a:ext uri="{28A0092B-C50C-407E-A947-70E740481C1C}">
                <a14:useLocalDpi xmlns:a14="http://schemas.microsoft.com/office/drawing/2010/main" val="0"/>
              </a:ext>
            </a:extLst>
          </a:blip>
          <a:srcRect r="-309"/>
          <a:stretch>
            <a:fillRect/>
          </a:stretch>
        </p:blipFill>
        <p:spPr>
          <a:xfrm>
            <a:off x="11060824" y="4935426"/>
            <a:ext cx="3028599" cy="2311845"/>
          </a:xfrm>
          <a:prstGeom prst="rect">
            <a:avLst/>
          </a:prstGeom>
        </p:spPr>
      </p:pic>
      <p:pic>
        <p:nvPicPr>
          <p:cNvPr id="32" name="图片 31"/>
          <p:cNvPicPr>
            <a:picLocks noChangeAspect="1"/>
          </p:cNvPicPr>
          <p:nvPr/>
        </p:nvPicPr>
        <p:blipFill rotWithShape="1">
          <a:blip r:embed="rId13">
            <a:extLst>
              <a:ext uri="{28A0092B-C50C-407E-A947-70E740481C1C}">
                <a14:useLocalDpi xmlns:a14="http://schemas.microsoft.com/office/drawing/2010/main" val="0"/>
              </a:ext>
            </a:extLst>
          </a:blip>
          <a:srcRect r="30578"/>
          <a:stretch>
            <a:fillRect/>
          </a:stretch>
        </p:blipFill>
        <p:spPr>
          <a:xfrm>
            <a:off x="8046245" y="4935426"/>
            <a:ext cx="2898514" cy="2311845"/>
          </a:xfrm>
          <a:prstGeom prst="rect">
            <a:avLst/>
          </a:prstGeom>
        </p:spPr>
      </p:pic>
      <p:grpSp>
        <p:nvGrpSpPr>
          <p:cNvPr id="92" name="组合 91"/>
          <p:cNvGrpSpPr/>
          <p:nvPr/>
        </p:nvGrpSpPr>
        <p:grpSpPr>
          <a:xfrm>
            <a:off x="624" y="9758709"/>
            <a:ext cx="673000" cy="299085"/>
            <a:chOff x="0" y="10169122"/>
            <a:chExt cx="701304" cy="311663"/>
          </a:xfrm>
        </p:grpSpPr>
        <p:sp>
          <p:nvSpPr>
            <p:cNvPr id="88" name="object 33"/>
            <p:cNvSpPr/>
            <p:nvPr>
              <p:custDataLst>
                <p:tags r:id="rId6"/>
              </p:custDataLst>
            </p:nvPr>
          </p:nvSpPr>
          <p:spPr>
            <a:xfrm>
              <a:off x="0"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89" name="文本框 88"/>
            <p:cNvSpPr txBox="1"/>
            <p:nvPr>
              <p:custDataLst>
                <p:tags r:id="rId7"/>
              </p:custDataLst>
            </p:nvPr>
          </p:nvSpPr>
          <p:spPr>
            <a:xfrm>
              <a:off x="312221"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05</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grpSp>
        <p:nvGrpSpPr>
          <p:cNvPr id="91" name="组合 90"/>
          <p:cNvGrpSpPr/>
          <p:nvPr/>
        </p:nvGrpSpPr>
        <p:grpSpPr>
          <a:xfrm>
            <a:off x="14464416" y="9758709"/>
            <a:ext cx="656093" cy="299085"/>
            <a:chOff x="14436845" y="10169122"/>
            <a:chExt cx="683686" cy="311663"/>
          </a:xfrm>
        </p:grpSpPr>
        <p:sp>
          <p:nvSpPr>
            <p:cNvPr id="37" name="object 33"/>
            <p:cNvSpPr/>
            <p:nvPr>
              <p:custDataLst>
                <p:tags r:id="rId4"/>
              </p:custDataLst>
            </p:nvPr>
          </p:nvSpPr>
          <p:spPr>
            <a:xfrm>
              <a:off x="14482991" y="10235772"/>
              <a:ext cx="637540" cy="182245"/>
            </a:xfrm>
            <a:custGeom>
              <a:avLst/>
              <a:gdLst/>
              <a:ahLst/>
              <a:cxnLst/>
              <a:rect l="l" t="t" r="r" b="b"/>
              <a:pathLst>
                <a:path w="637540" h="182245">
                  <a:moveTo>
                    <a:pt x="0" y="0"/>
                  </a:moveTo>
                  <a:lnTo>
                    <a:pt x="637007" y="0"/>
                  </a:lnTo>
                  <a:lnTo>
                    <a:pt x="637007" y="182124"/>
                  </a:lnTo>
                  <a:lnTo>
                    <a:pt x="0" y="182124"/>
                  </a:lnTo>
                  <a:lnTo>
                    <a:pt x="0" y="0"/>
                  </a:lnTo>
                  <a:close/>
                </a:path>
              </a:pathLst>
            </a:custGeom>
            <a:solidFill>
              <a:srgbClr val="269FDB"/>
            </a:solidFill>
          </p:spPr>
          <p:txBody>
            <a:bodyPr wrap="square" lIns="0" tIns="0" rIns="0" bIns="0" rtlCol="0"/>
            <a:lstStyle/>
            <a:p>
              <a:endParaRPr sz="1725" dirty="0">
                <a:latin typeface="Arial" panose="020B0604020202020204" pitchFamily="34" charset="0"/>
              </a:endParaRPr>
            </a:p>
          </p:txBody>
        </p:sp>
        <p:sp>
          <p:nvSpPr>
            <p:cNvPr id="90" name="文本框 89"/>
            <p:cNvSpPr txBox="1"/>
            <p:nvPr>
              <p:custDataLst>
                <p:tags r:id="rId5"/>
              </p:custDataLst>
            </p:nvPr>
          </p:nvSpPr>
          <p:spPr>
            <a:xfrm>
              <a:off x="14436845" y="10169122"/>
              <a:ext cx="389083" cy="311663"/>
            </a:xfrm>
            <a:prstGeom prst="rect">
              <a:avLst/>
            </a:prstGeom>
            <a:noFill/>
          </p:spPr>
          <p:txBody>
            <a:bodyPr wrap="none" rtlCol="0">
              <a:spAutoFit/>
            </a:bodyPr>
            <a:lstStyle/>
            <a:p>
              <a:r>
                <a:rPr lang="en-US" altLang="zh-CN" sz="1345" dirty="0">
                  <a:solidFill>
                    <a:schemeClr val="bg1"/>
                  </a:solidFill>
                  <a:latin typeface="Arial" panose="020B0604020202020204" pitchFamily="34" charset="0"/>
                  <a:ea typeface="Adobe 黑体 Std R" panose="020B0400000000000000" pitchFamily="34" charset="-122"/>
                </a:rPr>
                <a:t>06</a:t>
              </a:r>
              <a:endParaRPr lang="zh-CN" altLang="en-US" sz="1345" dirty="0">
                <a:solidFill>
                  <a:schemeClr val="bg1"/>
                </a:solidFill>
                <a:latin typeface="Arial" panose="020B0604020202020204" pitchFamily="34" charset="0"/>
                <a:ea typeface="Adobe 黑体 Std R" panose="020B0400000000000000" pitchFamily="34" charset="-122"/>
              </a:endParaRPr>
            </a:p>
          </p:txBody>
        </p:sp>
      </p:grpSp>
      <p:graphicFrame>
        <p:nvGraphicFramePr>
          <p:cNvPr id="3" name="表格 2"/>
          <p:cNvGraphicFramePr/>
          <p:nvPr>
            <p:custDataLst>
              <p:tags r:id="rId2"/>
            </p:custDataLst>
            <p:extLst>
              <p:ext uri="{D42A27DB-BD31-4B8C-83A1-F6EECF244321}">
                <p14:modId xmlns:p14="http://schemas.microsoft.com/office/powerpoint/2010/main" val="3229374107"/>
              </p:ext>
            </p:extLst>
          </p:nvPr>
        </p:nvGraphicFramePr>
        <p:xfrm>
          <a:off x="793750" y="7369175"/>
          <a:ext cx="6219190" cy="1788160"/>
        </p:xfrm>
        <a:graphic>
          <a:graphicData uri="http://schemas.openxmlformats.org/drawingml/2006/table">
            <a:tbl>
              <a:tblPr/>
              <a:tblGrid>
                <a:gridCol w="1343025">
                  <a:extLst>
                    <a:ext uri="{9D8B030D-6E8A-4147-A177-3AD203B41FA5}">
                      <a16:colId xmlns:a16="http://schemas.microsoft.com/office/drawing/2014/main" val="20000"/>
                    </a:ext>
                  </a:extLst>
                </a:gridCol>
                <a:gridCol w="940435">
                  <a:extLst>
                    <a:ext uri="{9D8B030D-6E8A-4147-A177-3AD203B41FA5}">
                      <a16:colId xmlns:a16="http://schemas.microsoft.com/office/drawing/2014/main" val="20001"/>
                    </a:ext>
                  </a:extLst>
                </a:gridCol>
                <a:gridCol w="864235">
                  <a:extLst>
                    <a:ext uri="{9D8B030D-6E8A-4147-A177-3AD203B41FA5}">
                      <a16:colId xmlns:a16="http://schemas.microsoft.com/office/drawing/2014/main" val="20002"/>
                    </a:ext>
                  </a:extLst>
                </a:gridCol>
                <a:gridCol w="775335">
                  <a:extLst>
                    <a:ext uri="{9D8B030D-6E8A-4147-A177-3AD203B41FA5}">
                      <a16:colId xmlns:a16="http://schemas.microsoft.com/office/drawing/2014/main" val="20003"/>
                    </a:ext>
                  </a:extLst>
                </a:gridCol>
                <a:gridCol w="765810">
                  <a:extLst>
                    <a:ext uri="{9D8B030D-6E8A-4147-A177-3AD203B41FA5}">
                      <a16:colId xmlns:a16="http://schemas.microsoft.com/office/drawing/2014/main" val="20004"/>
                    </a:ext>
                  </a:extLst>
                </a:gridCol>
                <a:gridCol w="767715">
                  <a:extLst>
                    <a:ext uri="{9D8B030D-6E8A-4147-A177-3AD203B41FA5}">
                      <a16:colId xmlns:a16="http://schemas.microsoft.com/office/drawing/2014/main" val="20005"/>
                    </a:ext>
                  </a:extLst>
                </a:gridCol>
                <a:gridCol w="762635">
                  <a:extLst>
                    <a:ext uri="{9D8B030D-6E8A-4147-A177-3AD203B41FA5}">
                      <a16:colId xmlns:a16="http://schemas.microsoft.com/office/drawing/2014/main" val="20006"/>
                    </a:ext>
                  </a:extLst>
                </a:gridCol>
              </a:tblGrid>
              <a:tr h="180340">
                <a:tc>
                  <a:txBody>
                    <a:bodyPr/>
                    <a:lstStyle/>
                    <a:p>
                      <a:pPr marL="71755" indent="0" algn="l" fontAlgn="auto">
                        <a:buNone/>
                      </a:pPr>
                      <a:r>
                        <a:rPr lang="en-US" sz="800" b="1">
                          <a:solidFill>
                            <a:srgbClr val="231916"/>
                          </a:solidFill>
                          <a:latin typeface="Arial" panose="020B0604020202020204" charset="-122"/>
                        </a:rPr>
                        <a:t>Model</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marL="36195" indent="0" algn="ctr" fontAlgn="auto">
                        <a:buNone/>
                      </a:pPr>
                      <a:r>
                        <a:rPr lang="en-US" sz="800" b="1">
                          <a:solidFill>
                            <a:srgbClr val="231916"/>
                          </a:solidFill>
                          <a:latin typeface="Arial" panose="020B0604020202020204" charset="-122"/>
                        </a:rPr>
                        <a:t>CY0241</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231916"/>
                          </a:solidFill>
                          <a:latin typeface="Arial" panose="020B0604020202020204" charset="-122"/>
                        </a:rPr>
                        <a:t>CY0451</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231916"/>
                          </a:solidFill>
                          <a:latin typeface="Arial" panose="020B0604020202020204" charset="-122"/>
                        </a:rPr>
                        <a:t>CY0522</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231916"/>
                          </a:solidFill>
                          <a:latin typeface="Arial" panose="020B0604020202020204" charset="-122"/>
                        </a:rPr>
                        <a:t>CY0622</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231916"/>
                          </a:solidFill>
                          <a:latin typeface="Arial" panose="020B0604020202020204" charset="-122"/>
                        </a:rPr>
                        <a:t>CY0832</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231916"/>
                          </a:solidFill>
                          <a:latin typeface="Arial" panose="020B0604020202020204" charset="-122"/>
                        </a:rPr>
                        <a:t>CY0893</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extLst>
                  <a:ext uri="{0D108BD9-81ED-4DB2-BD59-A6C34878D82A}">
                    <a16:rowId xmlns:a16="http://schemas.microsoft.com/office/drawing/2014/main" val="10000"/>
                  </a:ext>
                </a:extLst>
              </a:tr>
              <a:tr h="180340">
                <a:tc>
                  <a:txBody>
                    <a:bodyPr/>
                    <a:lstStyle/>
                    <a:p>
                      <a:pPr marL="71755" indent="0" algn="l" fontAlgn="auto">
                        <a:buNone/>
                      </a:pPr>
                      <a:r>
                        <a:rPr lang="en-US" sz="800" b="0">
                          <a:solidFill>
                            <a:srgbClr val="231916"/>
                          </a:solidFill>
                          <a:latin typeface="Arial" panose="020B0604020202020204" charset="-122"/>
                        </a:rPr>
                        <a:t>Power Supply</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36195" indent="0" algn="ctr" fontAlgn="auto">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220Vac/1Ph/50Hz</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0340">
                <a:tc>
                  <a:txBody>
                    <a:bodyPr/>
                    <a:lstStyle/>
                    <a:p>
                      <a:pPr marL="71755" indent="0" algn="l" fontAlgn="auto">
                        <a:buNone/>
                      </a:pPr>
                      <a:r>
                        <a:rPr lang="en-US" sz="800" b="0">
                          <a:solidFill>
                            <a:srgbClr val="231916"/>
                          </a:solidFill>
                          <a:latin typeface="Arial" panose="020B0604020202020204" charset="-122"/>
                        </a:rPr>
                        <a:t>Installation</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36195" indent="0" algn="ctr" fontAlgn="auto">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Horizontal/Vertical</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5100">
                <a:tc gridSpan="7">
                  <a:txBody>
                    <a:bodyPr/>
                    <a:lstStyle/>
                    <a:p>
                      <a:pPr marL="71755" indent="0" algn="l" fontAlgn="auto">
                        <a:buNone/>
                      </a:pPr>
                      <a:r>
                        <a:rPr lang="en-US" sz="700" b="1">
                          <a:solidFill>
                            <a:srgbClr val="231916"/>
                          </a:solidFill>
                          <a:latin typeface="Arial" panose="020B0604020202020204" charset="-122"/>
                        </a:rPr>
                        <a:t>Fan</a:t>
                      </a:r>
                      <a:endParaRPr lang="en-US" altLang="en-US" sz="7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3"/>
                  </a:ext>
                </a:extLst>
              </a:tr>
              <a:tr h="180340">
                <a:tc>
                  <a:txBody>
                    <a:bodyPr/>
                    <a:lstStyle/>
                    <a:p>
                      <a:pPr marL="71755" indent="0" algn="l" fontAlgn="auto">
                        <a:buNone/>
                      </a:pPr>
                      <a:r>
                        <a:rPr lang="en-US" sz="800" b="0">
                          <a:solidFill>
                            <a:srgbClr val="231916"/>
                          </a:solidFill>
                          <a:latin typeface="Arial" panose="020B0604020202020204" charset="-122"/>
                        </a:rPr>
                        <a:t>Type</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36195" indent="0" algn="ctr" fontAlgn="auto">
                        <a:buNone/>
                      </a:pPr>
                      <a:r>
                        <a:rPr lang="en-US" sz="700" b="0">
                          <a:solidFill>
                            <a:srgbClr val="231916"/>
                          </a:solidFill>
                          <a:latin typeface="Arial" panose="020B0604020202020204" charset="-122"/>
                        </a:rPr>
                        <a:t> 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 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Axial flow fan</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0340">
                <a:tc>
                  <a:txBody>
                    <a:bodyPr/>
                    <a:lstStyle/>
                    <a:p>
                      <a:pPr marL="71755" indent="0" algn="l" fontAlgn="auto">
                        <a:buNone/>
                      </a:pPr>
                      <a:r>
                        <a:rPr lang="en-US" sz="800" b="0">
                          <a:solidFill>
                            <a:srgbClr val="231916"/>
                          </a:solidFill>
                          <a:latin typeface="Arial" panose="020B0604020202020204" charset="-122"/>
                        </a:rPr>
                        <a:t>Fan</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36195" indent="0" algn="ctr" fontAlgn="auto">
                        <a:buNone/>
                      </a:pPr>
                      <a:r>
                        <a:rPr lang="en-US" sz="700" b="0">
                          <a:solidFill>
                            <a:srgbClr val="231916"/>
                          </a:solidFill>
                          <a:latin typeface="Arial" panose="020B0604020202020204" charset="-122"/>
                        </a:rPr>
                        <a:t>1</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1</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dirty="0">
                          <a:solidFill>
                            <a:srgbClr val="231916"/>
                          </a:solidFill>
                          <a:latin typeface="Arial" panose="020B0604020202020204" charset="-122"/>
                        </a:rPr>
                        <a:t>2</a:t>
                      </a:r>
                      <a:endParaRPr lang="en-US" altLang="en-US" sz="700" b="0" dirty="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3</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80340">
                <a:tc>
                  <a:txBody>
                    <a:bodyPr/>
                    <a:lstStyle/>
                    <a:p>
                      <a:pPr marL="71755" indent="0" algn="l" fontAlgn="auto">
                        <a:buNone/>
                      </a:pPr>
                      <a:r>
                        <a:rPr lang="en-US" sz="800" b="0">
                          <a:solidFill>
                            <a:srgbClr val="231916"/>
                          </a:solidFill>
                          <a:latin typeface="Arial" panose="020B0604020202020204" charset="-122"/>
                        </a:rPr>
                        <a:t>Speed Mode</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36195" indent="0" algn="ctr" fontAlgn="auto">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Stepless speed</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80340">
                <a:tc gridSpan="7">
                  <a:txBody>
                    <a:bodyPr/>
                    <a:lstStyle/>
                    <a:p>
                      <a:pPr marL="71755" indent="0" algn="l" fontAlgn="auto">
                        <a:buNone/>
                      </a:pPr>
                      <a:r>
                        <a:rPr lang="en-US" sz="800" b="1">
                          <a:solidFill>
                            <a:srgbClr val="231916"/>
                          </a:solidFill>
                          <a:latin typeface="Arial" panose="020B0604020202020204" charset="-122"/>
                        </a:rPr>
                        <a:t>Condenser Dimension-W*D*H (mm)</a:t>
                      </a:r>
                      <a:endParaRPr lang="en-US" altLang="en-US" sz="800" b="1">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7"/>
                  </a:ext>
                </a:extLst>
              </a:tr>
              <a:tr h="180340">
                <a:tc>
                  <a:txBody>
                    <a:bodyPr/>
                    <a:lstStyle/>
                    <a:p>
                      <a:pPr marL="71755" indent="0" algn="l" fontAlgn="auto">
                        <a:buNone/>
                      </a:pPr>
                      <a:r>
                        <a:rPr lang="en-US" sz="800" b="0">
                          <a:solidFill>
                            <a:srgbClr val="231916"/>
                          </a:solidFill>
                          <a:latin typeface="Arial" panose="020B0604020202020204" charset="-122"/>
                        </a:rPr>
                        <a:t>Dimension</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 1115*1065*520</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1315*1165*545</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2025*1015*520</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2125*1065*545</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2425*1165*545</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2625*1165*545</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80340">
                <a:tc>
                  <a:txBody>
                    <a:bodyPr/>
                    <a:lstStyle/>
                    <a:p>
                      <a:pPr marL="71755" indent="0" algn="l" fontAlgn="auto">
                        <a:buNone/>
                      </a:pPr>
                      <a:r>
                        <a:rPr lang="en-US" sz="800" b="0">
                          <a:solidFill>
                            <a:srgbClr val="231916"/>
                          </a:solidFill>
                          <a:latin typeface="Arial" panose="020B0604020202020204" charset="-122"/>
                        </a:rPr>
                        <a:t>Weight (kg)</a:t>
                      </a:r>
                      <a:endParaRPr lang="en-US" altLang="en-US" sz="8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91</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115</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156</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182</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231916"/>
                          </a:solidFill>
                          <a:latin typeface="Arial" panose="020B0604020202020204" charset="-122"/>
                        </a:rPr>
                        <a:t>226</a:t>
                      </a:r>
                      <a:endParaRPr lang="en-US" altLang="en-US" sz="700" b="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dirty="0">
                          <a:solidFill>
                            <a:srgbClr val="231916"/>
                          </a:solidFill>
                          <a:latin typeface="Arial" panose="020B0604020202020204" charset="-122"/>
                        </a:rPr>
                        <a:t>252</a:t>
                      </a:r>
                      <a:endParaRPr lang="en-US" altLang="en-US" sz="700" b="0" dirty="0">
                        <a:solidFill>
                          <a:srgbClr val="231916"/>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9" name="表格 8"/>
          <p:cNvGraphicFramePr/>
          <p:nvPr>
            <p:custDataLst>
              <p:tags r:id="rId3"/>
            </p:custDataLst>
            <p:extLst>
              <p:ext uri="{D42A27DB-BD31-4B8C-83A1-F6EECF244321}">
                <p14:modId xmlns:p14="http://schemas.microsoft.com/office/powerpoint/2010/main" val="856258585"/>
              </p:ext>
            </p:extLst>
          </p:nvPr>
        </p:nvGraphicFramePr>
        <p:xfrm>
          <a:off x="793750" y="860425"/>
          <a:ext cx="6217285" cy="6228080"/>
        </p:xfrm>
        <a:graphic>
          <a:graphicData uri="http://schemas.openxmlformats.org/drawingml/2006/table">
            <a:tbl>
              <a:tblPr/>
              <a:tblGrid>
                <a:gridCol w="1340485">
                  <a:extLst>
                    <a:ext uri="{9D8B030D-6E8A-4147-A177-3AD203B41FA5}">
                      <a16:colId xmlns:a16="http://schemas.microsoft.com/office/drawing/2014/main" val="20000"/>
                    </a:ext>
                  </a:extLst>
                </a:gridCol>
                <a:gridCol w="962660">
                  <a:extLst>
                    <a:ext uri="{9D8B030D-6E8A-4147-A177-3AD203B41FA5}">
                      <a16:colId xmlns:a16="http://schemas.microsoft.com/office/drawing/2014/main" val="20001"/>
                    </a:ext>
                  </a:extLst>
                </a:gridCol>
                <a:gridCol w="845185">
                  <a:extLst>
                    <a:ext uri="{9D8B030D-6E8A-4147-A177-3AD203B41FA5}">
                      <a16:colId xmlns:a16="http://schemas.microsoft.com/office/drawing/2014/main" val="20002"/>
                    </a:ext>
                  </a:extLst>
                </a:gridCol>
                <a:gridCol w="751840">
                  <a:extLst>
                    <a:ext uri="{9D8B030D-6E8A-4147-A177-3AD203B41FA5}">
                      <a16:colId xmlns:a16="http://schemas.microsoft.com/office/drawing/2014/main" val="20003"/>
                    </a:ext>
                  </a:extLst>
                </a:gridCol>
                <a:gridCol w="768985">
                  <a:extLst>
                    <a:ext uri="{9D8B030D-6E8A-4147-A177-3AD203B41FA5}">
                      <a16:colId xmlns:a16="http://schemas.microsoft.com/office/drawing/2014/main" val="20004"/>
                    </a:ext>
                  </a:extLst>
                </a:gridCol>
                <a:gridCol w="762635">
                  <a:extLst>
                    <a:ext uri="{9D8B030D-6E8A-4147-A177-3AD203B41FA5}">
                      <a16:colId xmlns:a16="http://schemas.microsoft.com/office/drawing/2014/main" val="20005"/>
                    </a:ext>
                  </a:extLst>
                </a:gridCol>
                <a:gridCol w="785495">
                  <a:extLst>
                    <a:ext uri="{9D8B030D-6E8A-4147-A177-3AD203B41FA5}">
                      <a16:colId xmlns:a16="http://schemas.microsoft.com/office/drawing/2014/main" val="20006"/>
                    </a:ext>
                  </a:extLst>
                </a:gridCol>
              </a:tblGrid>
              <a:tr h="180340">
                <a:tc>
                  <a:txBody>
                    <a:bodyPr/>
                    <a:lstStyle/>
                    <a:p>
                      <a:pPr marL="71755" indent="0" algn="l" fontAlgn="auto">
                        <a:buNone/>
                      </a:pPr>
                      <a:r>
                        <a:rPr lang="en-US" sz="800" b="1" dirty="0">
                          <a:solidFill>
                            <a:srgbClr val="000000"/>
                          </a:solidFill>
                          <a:latin typeface="Arial" panose="020B0604020202020204" charset="-122"/>
                        </a:rPr>
                        <a:t>Model</a:t>
                      </a:r>
                      <a:endParaRPr lang="en-US" altLang="en-US" sz="800" b="1" dirty="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CRA013</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CRA025</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CRA030</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CRA040</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CRA050</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tc>
                  <a:txBody>
                    <a:bodyPr/>
                    <a:lstStyle/>
                    <a:p>
                      <a:pPr indent="0" algn="ctr">
                        <a:buNone/>
                      </a:pPr>
                      <a:r>
                        <a:rPr lang="en-US" sz="800" b="1">
                          <a:solidFill>
                            <a:srgbClr val="000000"/>
                          </a:solidFill>
                          <a:latin typeface="Arial" panose="020B0604020202020204" charset="-122"/>
                        </a:rPr>
                        <a:t>CRA060</a:t>
                      </a:r>
                      <a:endParaRPr lang="en-US" altLang="en-US" sz="8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69FDB"/>
                    </a:solidFill>
                  </a:tcPr>
                </a:tc>
                <a:extLst>
                  <a:ext uri="{0D108BD9-81ED-4DB2-BD59-A6C34878D82A}">
                    <a16:rowId xmlns:a16="http://schemas.microsoft.com/office/drawing/2014/main" val="10000"/>
                  </a:ext>
                </a:extLst>
              </a:tr>
              <a:tr h="180340">
                <a:tc>
                  <a:txBody>
                    <a:bodyPr/>
                    <a:lstStyle/>
                    <a:p>
                      <a:pPr marL="71755" indent="0" algn="l" fontAlgn="auto">
                        <a:buNone/>
                      </a:pPr>
                      <a:r>
                        <a:rPr lang="en-US" sz="800" b="0">
                          <a:solidFill>
                            <a:srgbClr val="000000"/>
                          </a:solidFill>
                          <a:latin typeface="Arial" panose="020B0604020202020204" charset="-122"/>
                        </a:rPr>
                        <a:t>Air Supply</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Front/Side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0340">
                <a:tc>
                  <a:txBody>
                    <a:bodyPr/>
                    <a:lstStyle/>
                    <a:p>
                      <a:pPr marL="71755" indent="0" algn="l" fontAlgn="auto">
                        <a:buNone/>
                      </a:pPr>
                      <a:r>
                        <a:rPr lang="en-US" sz="800" b="0">
                          <a:solidFill>
                            <a:srgbClr val="000000"/>
                          </a:solidFill>
                          <a:latin typeface="Arial" panose="020B0604020202020204" charset="-122"/>
                        </a:rPr>
                        <a:t>Power Supply</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380Vac/3Ph/50Hz</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5580">
                <a:tc gridSpan="7">
                  <a:txBody>
                    <a:bodyPr/>
                    <a:lstStyle/>
                    <a:p>
                      <a:pPr marL="71755" indent="0" algn="l" fontAlgn="auto">
                        <a:buNone/>
                      </a:pPr>
                      <a:r>
                        <a:rPr lang="en-US" sz="900" b="1">
                          <a:solidFill>
                            <a:srgbClr val="000000"/>
                          </a:solidFill>
                          <a:latin typeface="Arial" panose="020B0604020202020204" charset="-122"/>
                        </a:rPr>
                        <a:t>Technical Data</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3"/>
                  </a:ext>
                </a:extLst>
              </a:tr>
              <a:tr h="180340">
                <a:tc>
                  <a:txBody>
                    <a:bodyPr/>
                    <a:lstStyle/>
                    <a:p>
                      <a:pPr marL="71755" indent="0" algn="l" fontAlgn="auto">
                        <a:buNone/>
                      </a:pPr>
                      <a:r>
                        <a:rPr lang="en-US" sz="800" b="0">
                          <a:solidFill>
                            <a:srgbClr val="000000"/>
                          </a:solidFill>
                          <a:latin typeface="Arial" panose="020B0604020202020204" charset="-122"/>
                        </a:rPr>
                        <a:t>Cooling Capacity  (kw)</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13.2</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26.7</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32.5</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42.6</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53.3</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63. 9</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0340">
                <a:tc>
                  <a:txBody>
                    <a:bodyPr/>
                    <a:lstStyle/>
                    <a:p>
                      <a:pPr marL="71755" indent="0" algn="l" fontAlgn="auto">
                        <a:buNone/>
                      </a:pPr>
                      <a:r>
                        <a:rPr lang="en-US" sz="800" b="0">
                          <a:solidFill>
                            <a:srgbClr val="000000"/>
                          </a:solidFill>
                          <a:latin typeface="Arial" panose="020B0604020202020204" charset="-122"/>
                        </a:rPr>
                        <a:t>Sensible Cooling (kw)</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13.2</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26.7</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32.5</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42.6</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53.3</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63. 9</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2260">
                <a:tc>
                  <a:txBody>
                    <a:bodyPr/>
                    <a:lstStyle/>
                    <a:p>
                      <a:pPr marL="71755" indent="0" algn="l" fontAlgn="auto">
                        <a:buNone/>
                      </a:pPr>
                      <a:r>
                        <a:rPr lang="en-US" sz="800" b="0">
                          <a:solidFill>
                            <a:srgbClr val="000000"/>
                          </a:solidFill>
                          <a:latin typeface="Arial" panose="020B0604020202020204" charset="-122"/>
                        </a:rPr>
                        <a:t>Maximum Operation Current</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24</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41</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44</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48</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55</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Arial" panose="020B0604020202020204" charset="-122"/>
                        </a:rPr>
                        <a:t>59</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95580">
                <a:tc gridSpan="7">
                  <a:txBody>
                    <a:bodyPr/>
                    <a:lstStyle/>
                    <a:p>
                      <a:pPr marL="71755" indent="0" algn="l" fontAlgn="auto">
                        <a:buNone/>
                      </a:pPr>
                      <a:r>
                        <a:rPr lang="en-US" sz="900" b="1">
                          <a:solidFill>
                            <a:srgbClr val="000000"/>
                          </a:solidFill>
                          <a:latin typeface="Arial" panose="020B0604020202020204" charset="-122"/>
                        </a:rPr>
                        <a:t>Compressor</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7"/>
                  </a:ext>
                </a:extLst>
              </a:tr>
              <a:tr h="195580">
                <a:tc>
                  <a:txBody>
                    <a:bodyPr/>
                    <a:lstStyle/>
                    <a:p>
                      <a:pPr marL="71755" indent="0" algn="l" fontAlgn="auto">
                        <a:buNone/>
                      </a:pPr>
                      <a:r>
                        <a:rPr lang="en-US" sz="900" b="0">
                          <a:solidFill>
                            <a:srgbClr val="000000"/>
                          </a:solidFill>
                          <a:latin typeface="Arial" panose="020B0604020202020204" charset="-122"/>
                        </a:rPr>
                        <a:t>Type</a:t>
                      </a:r>
                      <a:endParaRPr lang="en-US" altLang="en-US" sz="9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6">
                  <a:txBody>
                    <a:bodyPr/>
                    <a:lstStyle/>
                    <a:p>
                      <a:pPr indent="0" algn="ctr">
                        <a:buNone/>
                      </a:pPr>
                      <a:r>
                        <a:rPr lang="en-US" sz="700" b="0">
                          <a:solidFill>
                            <a:srgbClr val="000000"/>
                          </a:solidFill>
                          <a:latin typeface="Arial" panose="020B0604020202020204" charset="-122"/>
                        </a:rPr>
                        <a:t>Inverter compressors</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8"/>
                  </a:ext>
                </a:extLst>
              </a:tr>
              <a:tr h="180340">
                <a:tc>
                  <a:txBody>
                    <a:bodyPr/>
                    <a:lstStyle/>
                    <a:p>
                      <a:pPr marL="71755" indent="0" algn="l" fontAlgn="auto">
                        <a:buNone/>
                      </a:pPr>
                      <a:r>
                        <a:rPr lang="en-US" sz="800" b="0">
                          <a:solidFill>
                            <a:srgbClr val="000000"/>
                          </a:solidFill>
                          <a:latin typeface="Arial" panose="020B0604020202020204" charset="-122"/>
                        </a:rPr>
                        <a:t>Refrigerant</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R410A</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80340">
                <a:tc>
                  <a:txBody>
                    <a:bodyPr/>
                    <a:lstStyle/>
                    <a:p>
                      <a:pPr marL="71755" indent="0" algn="l" fontAlgn="auto">
                        <a:buNone/>
                      </a:pPr>
                      <a:r>
                        <a:rPr lang="en-US" sz="800" b="0">
                          <a:solidFill>
                            <a:srgbClr val="000000"/>
                          </a:solidFill>
                          <a:latin typeface="Arial" panose="020B0604020202020204" charset="-122"/>
                        </a:rPr>
                        <a:t>Quantity</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95580">
                <a:tc gridSpan="7">
                  <a:txBody>
                    <a:bodyPr/>
                    <a:lstStyle/>
                    <a:p>
                      <a:pPr marL="71755" indent="0" algn="l" fontAlgn="auto">
                        <a:buNone/>
                      </a:pPr>
                      <a:r>
                        <a:rPr lang="en-US" sz="900" b="1">
                          <a:solidFill>
                            <a:srgbClr val="000000"/>
                          </a:solidFill>
                          <a:latin typeface="Arial" panose="020B0604020202020204" charset="-122"/>
                        </a:rPr>
                        <a:t>Fan</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1"/>
                  </a:ext>
                </a:extLst>
              </a:tr>
              <a:tr h="180340">
                <a:tc>
                  <a:txBody>
                    <a:bodyPr/>
                    <a:lstStyle/>
                    <a:p>
                      <a:pPr marL="71755" indent="0" algn="l" fontAlgn="auto">
                        <a:buNone/>
                      </a:pPr>
                      <a:r>
                        <a:rPr lang="en-US" sz="800" b="0">
                          <a:solidFill>
                            <a:srgbClr val="000000"/>
                          </a:solidFill>
                          <a:latin typeface="Arial" panose="020B0604020202020204" charset="-122"/>
                        </a:rPr>
                        <a:t>Fan Type</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EC centrifugal fan</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80340">
                <a:tc>
                  <a:txBody>
                    <a:bodyPr/>
                    <a:lstStyle/>
                    <a:p>
                      <a:pPr marL="71755" indent="0" algn="l" fontAlgn="auto">
                        <a:buNone/>
                      </a:pPr>
                      <a:r>
                        <a:rPr lang="en-US" sz="800" b="0">
                          <a:solidFill>
                            <a:srgbClr val="000000"/>
                          </a:solidFill>
                          <a:latin typeface="Arial" panose="020B0604020202020204" charset="-122"/>
                        </a:rPr>
                        <a:t>Quantity</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80340">
                <a:tc>
                  <a:txBody>
                    <a:bodyPr/>
                    <a:lstStyle/>
                    <a:p>
                      <a:pPr marL="71755" indent="0" algn="l" fontAlgn="auto">
                        <a:buNone/>
                      </a:pPr>
                      <a:r>
                        <a:rPr lang="en-US" sz="800" b="0">
                          <a:solidFill>
                            <a:srgbClr val="000000"/>
                          </a:solidFill>
                          <a:latin typeface="Arial" panose="020B0604020202020204" charset="-122"/>
                        </a:rPr>
                        <a:t>Air Volume (m</a:t>
                      </a:r>
                      <a:r>
                        <a:rPr lang="en-US" sz="800" b="0" baseline="30000">
                          <a:solidFill>
                            <a:srgbClr val="000000"/>
                          </a:solidFill>
                          <a:latin typeface="Arial" panose="020B0604020202020204" charset="-122"/>
                        </a:rPr>
                        <a:t>3</a:t>
                      </a:r>
                      <a:r>
                        <a:rPr lang="en-US" sz="800" b="0">
                          <a:solidFill>
                            <a:srgbClr val="000000"/>
                          </a:solidFill>
                          <a:latin typeface="Arial" panose="020B0604020202020204" charset="-122"/>
                        </a:rPr>
                        <a:t>/h)</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3200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5000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6600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8800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11000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12500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95580">
                <a:tc gridSpan="7">
                  <a:txBody>
                    <a:bodyPr/>
                    <a:lstStyle/>
                    <a:p>
                      <a:pPr marL="71755" indent="0" algn="l" fontAlgn="auto">
                        <a:buNone/>
                      </a:pPr>
                      <a:r>
                        <a:rPr lang="en-US" sz="900" b="1">
                          <a:solidFill>
                            <a:srgbClr val="000000"/>
                          </a:solidFill>
                          <a:latin typeface="Arial" panose="020B0604020202020204" charset="-122"/>
                        </a:rPr>
                        <a:t>Heater</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5"/>
                  </a:ext>
                </a:extLst>
              </a:tr>
              <a:tr h="180340">
                <a:tc>
                  <a:txBody>
                    <a:bodyPr/>
                    <a:lstStyle/>
                    <a:p>
                      <a:pPr marL="71755" indent="0" algn="l" fontAlgn="auto">
                        <a:buNone/>
                      </a:pPr>
                      <a:r>
                        <a:rPr lang="en-US" sz="800" b="0">
                          <a:solidFill>
                            <a:srgbClr val="000000"/>
                          </a:solidFill>
                          <a:latin typeface="Arial" panose="020B0604020202020204" charset="-122"/>
                        </a:rPr>
                        <a:t>Heat Type</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PTC</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80340">
                <a:tc>
                  <a:txBody>
                    <a:bodyPr/>
                    <a:lstStyle/>
                    <a:p>
                      <a:pPr marL="71755" indent="0" algn="l" fontAlgn="auto">
                        <a:buNone/>
                      </a:pPr>
                      <a:r>
                        <a:rPr lang="en-US" sz="800" b="0">
                          <a:solidFill>
                            <a:srgbClr val="000000"/>
                          </a:solidFill>
                          <a:latin typeface="Arial" panose="020B0604020202020204" charset="-122"/>
                        </a:rPr>
                        <a:t>Capacity  (kw)</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80340">
                <a:tc>
                  <a:txBody>
                    <a:bodyPr/>
                    <a:lstStyle/>
                    <a:p>
                      <a:pPr marL="71755" indent="0" algn="l" fontAlgn="auto">
                        <a:buNone/>
                      </a:pPr>
                      <a:r>
                        <a:rPr lang="en-US" sz="800" b="0">
                          <a:solidFill>
                            <a:srgbClr val="000000"/>
                          </a:solidFill>
                          <a:latin typeface="Arial" panose="020B0604020202020204" charset="-122"/>
                        </a:rPr>
                        <a:t>Class</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95580">
                <a:tc gridSpan="7">
                  <a:txBody>
                    <a:bodyPr/>
                    <a:lstStyle/>
                    <a:p>
                      <a:pPr marL="71755" indent="0" algn="l" fontAlgn="auto">
                        <a:buNone/>
                      </a:pPr>
                      <a:r>
                        <a:rPr lang="en-US" sz="900" b="1">
                          <a:solidFill>
                            <a:srgbClr val="000000"/>
                          </a:solidFill>
                          <a:latin typeface="Arial" panose="020B0604020202020204" charset="-122"/>
                        </a:rPr>
                        <a:t>Humidification</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9"/>
                  </a:ext>
                </a:extLst>
              </a:tr>
              <a:tr h="180340">
                <a:tc>
                  <a:txBody>
                    <a:bodyPr/>
                    <a:lstStyle/>
                    <a:p>
                      <a:pPr marL="71755" indent="0" algn="l" fontAlgn="auto">
                        <a:buNone/>
                      </a:pPr>
                      <a:r>
                        <a:rPr lang="en-US" sz="800" b="0">
                          <a:solidFill>
                            <a:srgbClr val="000000"/>
                          </a:solidFill>
                          <a:latin typeface="Arial" panose="020B0604020202020204" charset="-122"/>
                        </a:rPr>
                        <a:t>Type</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6">
                  <a:txBody>
                    <a:bodyPr/>
                    <a:lstStyle/>
                    <a:p>
                      <a:pPr indent="0" algn="ctr">
                        <a:buNone/>
                      </a:pPr>
                      <a:r>
                        <a:rPr lang="en-US" sz="700" b="0">
                          <a:solidFill>
                            <a:srgbClr val="000000"/>
                          </a:solidFill>
                          <a:latin typeface="Arial" panose="020B0604020202020204" charset="-122"/>
                        </a:rPr>
                        <a:t>Electrodetype</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20"/>
                  </a:ext>
                </a:extLst>
              </a:tr>
              <a:tr h="180340">
                <a:tc>
                  <a:txBody>
                    <a:bodyPr/>
                    <a:lstStyle/>
                    <a:p>
                      <a:pPr marL="71755" indent="0" algn="l" fontAlgn="auto">
                        <a:buNone/>
                      </a:pPr>
                      <a:r>
                        <a:rPr lang="en-US" sz="800" b="0">
                          <a:solidFill>
                            <a:srgbClr val="000000"/>
                          </a:solidFill>
                          <a:latin typeface="Arial" panose="020B0604020202020204" charset="-122"/>
                        </a:rPr>
                        <a:t>Capacity (kg/h)</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180340">
                <a:tc>
                  <a:txBody>
                    <a:bodyPr/>
                    <a:lstStyle/>
                    <a:p>
                      <a:pPr marL="71755" indent="0" algn="l" fontAlgn="auto">
                        <a:buNone/>
                      </a:pPr>
                      <a:r>
                        <a:rPr lang="en-US" sz="800" b="0">
                          <a:solidFill>
                            <a:srgbClr val="000000"/>
                          </a:solidFill>
                          <a:latin typeface="Arial" panose="020B0604020202020204" charset="-122"/>
                        </a:rPr>
                        <a:t>Air Filter</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G4</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195580">
                <a:tc gridSpan="7">
                  <a:txBody>
                    <a:bodyPr/>
                    <a:lstStyle/>
                    <a:p>
                      <a:pPr marL="71755" indent="0" algn="l" fontAlgn="auto">
                        <a:buNone/>
                      </a:pPr>
                      <a:r>
                        <a:rPr lang="en-US" sz="900" b="1" dirty="0">
                          <a:solidFill>
                            <a:srgbClr val="000000"/>
                          </a:solidFill>
                          <a:latin typeface="Arial" panose="020B0604020202020204" charset="-122"/>
                        </a:rPr>
                        <a:t>Connection </a:t>
                      </a:r>
                      <a:r>
                        <a:rPr lang="en-US" altLang="zh-CN" sz="900" b="1" dirty="0">
                          <a:solidFill>
                            <a:srgbClr val="000000"/>
                          </a:solidFill>
                          <a:latin typeface="Arial" panose="020B0604020202020204" charset="-122"/>
                        </a:rPr>
                        <a:t>Size</a:t>
                      </a:r>
                      <a:endParaRPr lang="en-US" altLang="en-US" sz="900" b="1" dirty="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23"/>
                  </a:ext>
                </a:extLst>
              </a:tr>
              <a:tr h="180340">
                <a:tc>
                  <a:txBody>
                    <a:bodyPr/>
                    <a:lstStyle/>
                    <a:p>
                      <a:pPr marL="71755" indent="0" algn="l" fontAlgn="auto">
                        <a:buNone/>
                      </a:pPr>
                      <a:r>
                        <a:rPr lang="en-US" sz="800" b="0">
                          <a:solidFill>
                            <a:srgbClr val="000000"/>
                          </a:solidFill>
                          <a:latin typeface="Arial" panose="020B0604020202020204" charset="-122"/>
                        </a:rPr>
                        <a:t>Humidifier inlet pipe (in)</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G1/2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4"/>
                  </a:ext>
                </a:extLst>
              </a:tr>
              <a:tr h="180340">
                <a:tc>
                  <a:txBody>
                    <a:bodyPr/>
                    <a:lstStyle/>
                    <a:p>
                      <a:pPr marL="71755" indent="0" algn="l" fontAlgn="auto">
                        <a:buNone/>
                      </a:pPr>
                      <a:r>
                        <a:rPr lang="en-US" sz="800" b="0">
                          <a:solidFill>
                            <a:srgbClr val="000000"/>
                          </a:solidFill>
                          <a:latin typeface="Arial" panose="020B0604020202020204" charset="-122"/>
                        </a:rPr>
                        <a:t>Drain Pipe Φ (mm)</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5"/>
                  </a:ext>
                </a:extLst>
              </a:tr>
              <a:tr h="180340">
                <a:tc>
                  <a:txBody>
                    <a:bodyPr/>
                    <a:lstStyle/>
                    <a:p>
                      <a:pPr marL="71755" indent="0" algn="l" fontAlgn="auto">
                        <a:buNone/>
                      </a:pPr>
                      <a:r>
                        <a:rPr lang="en-US" sz="800" b="0">
                          <a:solidFill>
                            <a:srgbClr val="000000"/>
                          </a:solidFill>
                          <a:latin typeface="Arial" panose="020B0604020202020204" charset="-122"/>
                        </a:rPr>
                        <a:t>Gas Pip Φ(mm)</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15.88</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6"/>
                  </a:ext>
                </a:extLst>
              </a:tr>
              <a:tr h="180340">
                <a:tc>
                  <a:txBody>
                    <a:bodyPr/>
                    <a:lstStyle/>
                    <a:p>
                      <a:pPr marL="71755" indent="0" algn="l" fontAlgn="auto">
                        <a:buNone/>
                      </a:pPr>
                      <a:r>
                        <a:rPr lang="en-US" sz="800" b="0">
                          <a:solidFill>
                            <a:srgbClr val="000000"/>
                          </a:solidFill>
                          <a:latin typeface="Arial" panose="020B0604020202020204" charset="-122"/>
                        </a:rPr>
                        <a:t>Liquid Pipe Φ (mm)</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9.52</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dirty="0">
                          <a:solidFill>
                            <a:srgbClr val="000000"/>
                          </a:solidFill>
                          <a:latin typeface="Arial" panose="020B0604020202020204" charset="-122"/>
                        </a:rPr>
                        <a:t>15.88</a:t>
                      </a:r>
                      <a:endParaRPr lang="en-US" altLang="en-US" sz="700" b="0" dirty="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15.88</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15.88</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7"/>
                  </a:ext>
                </a:extLst>
              </a:tr>
              <a:tr h="195580">
                <a:tc gridSpan="7">
                  <a:txBody>
                    <a:bodyPr/>
                    <a:lstStyle/>
                    <a:p>
                      <a:pPr marL="71755" indent="0" algn="l" fontAlgn="auto">
                        <a:buNone/>
                      </a:pPr>
                      <a:r>
                        <a:rPr lang="en-US" sz="900" b="1">
                          <a:solidFill>
                            <a:srgbClr val="000000"/>
                          </a:solidFill>
                          <a:latin typeface="Arial" panose="020B0604020202020204" charset="-122"/>
                        </a:rPr>
                        <a:t>Indoor Dimension-W*D*H (mm)</a:t>
                      </a:r>
                      <a:endParaRPr lang="en-US" altLang="en-US" sz="900" b="1">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28"/>
                  </a:ext>
                </a:extLst>
              </a:tr>
              <a:tr h="271780">
                <a:tc>
                  <a:txBody>
                    <a:bodyPr/>
                    <a:lstStyle/>
                    <a:p>
                      <a:pPr marL="71755" indent="0" algn="l" fontAlgn="auto">
                        <a:buNone/>
                      </a:pPr>
                      <a:r>
                        <a:rPr lang="en-US" sz="800" b="0">
                          <a:solidFill>
                            <a:srgbClr val="000000"/>
                          </a:solidFill>
                          <a:latin typeface="Arial" panose="020B0604020202020204" charset="-122"/>
                        </a:rPr>
                        <a:t>Dimension</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300*1200*2000</a:t>
                      </a:r>
                    </a:p>
                    <a:p>
                      <a:pPr indent="0" algn="ctr">
                        <a:buNone/>
                      </a:pPr>
                      <a:r>
                        <a:rPr lang="en-US" sz="700" b="0">
                          <a:solidFill>
                            <a:srgbClr val="000000"/>
                          </a:solidFill>
                          <a:latin typeface="Arial" panose="020B0604020202020204" charset="-122"/>
                        </a:rPr>
                        <a:t>300*1400*2000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300*1200*2000</a:t>
                      </a:r>
                    </a:p>
                    <a:p>
                      <a:pPr indent="0" algn="ctr">
                        <a:buNone/>
                      </a:pPr>
                      <a:r>
                        <a:rPr lang="en-US" sz="700" b="0">
                          <a:solidFill>
                            <a:srgbClr val="000000"/>
                          </a:solidFill>
                          <a:latin typeface="Arial" panose="020B0604020202020204" charset="-122"/>
                        </a:rPr>
                        <a:t>300*1400*2000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600*1200*2000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600*1200*2000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600*1200*2000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600*1200*2000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9"/>
                  </a:ext>
                </a:extLst>
              </a:tr>
              <a:tr h="180340">
                <a:tc>
                  <a:txBody>
                    <a:bodyPr/>
                    <a:lstStyle/>
                    <a:p>
                      <a:pPr marL="71755" indent="0" algn="l" fontAlgn="auto">
                        <a:buNone/>
                      </a:pPr>
                      <a:r>
                        <a:rPr lang="en-US" sz="800" b="0">
                          <a:solidFill>
                            <a:srgbClr val="000000"/>
                          </a:solidFill>
                          <a:latin typeface="Arial" panose="020B0604020202020204" charset="-122"/>
                        </a:rPr>
                        <a:t>Weight (kg)</a:t>
                      </a:r>
                      <a:endParaRPr lang="en-US" altLang="en-US" sz="8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190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230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280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285</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310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Arial" panose="020B0604020202020204" charset="-122"/>
                        </a:rPr>
                        <a:t>330</a:t>
                      </a:r>
                      <a:endParaRPr lang="en-US" altLang="en-US" sz="700" b="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30"/>
                  </a:ext>
                </a:extLst>
              </a:tr>
              <a:tr h="302260">
                <a:tc gridSpan="7">
                  <a:txBody>
                    <a:bodyPr/>
                    <a:lstStyle/>
                    <a:p>
                      <a:pPr indent="0">
                        <a:buNone/>
                      </a:pPr>
                      <a:r>
                        <a:rPr lang="en-US" sz="800" b="0" dirty="0">
                          <a:solidFill>
                            <a:srgbClr val="000000"/>
                          </a:solidFill>
                          <a:latin typeface="Arial" panose="020B0604020202020204" charset="-122"/>
                        </a:rPr>
                        <a:t>Note:</a:t>
                      </a:r>
                    </a:p>
                    <a:p>
                      <a:pPr indent="0">
                        <a:buNone/>
                      </a:pPr>
                      <a:r>
                        <a:rPr lang="en-US" sz="800" b="0" dirty="0">
                          <a:solidFill>
                            <a:srgbClr val="000000"/>
                          </a:solidFill>
                          <a:latin typeface="Arial" panose="020B0604020202020204" charset="-122"/>
                        </a:rPr>
                        <a:t>Standard working conditions: indoor return air dry bulb temperature 37°C, relative humidity 24%, outdoor dry bulb temperature 35°C</a:t>
                      </a:r>
                      <a:r>
                        <a:rPr lang="en-US" sz="800" b="0" dirty="0">
                          <a:solidFill>
                            <a:srgbClr val="000000"/>
                          </a:solidFill>
                          <a:latin typeface="宋体" panose="02010600030101010101" pitchFamily="2" charset="-122"/>
                        </a:rPr>
                        <a:t>；</a:t>
                      </a:r>
                      <a:endParaRPr lang="en-US" altLang="en-US" sz="800" b="0" dirty="0">
                        <a:solidFill>
                          <a:srgbClr val="000000"/>
                        </a:solidFill>
                        <a:latin typeface="Arial" panose="020B0604020202020204"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DC3E6"/>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31"/>
                  </a:ext>
                </a:extLst>
              </a:tr>
            </a:tbl>
          </a:graphicData>
        </a:graphic>
      </p:graphicFrame>
      <p:sp>
        <p:nvSpPr>
          <p:cNvPr id="10" name="object 32"/>
          <p:cNvSpPr txBox="1"/>
          <p:nvPr/>
        </p:nvSpPr>
        <p:spPr>
          <a:xfrm>
            <a:off x="793833" y="7034520"/>
            <a:ext cx="2722066" cy="313055"/>
          </a:xfrm>
          <a:prstGeom prst="rect">
            <a:avLst/>
          </a:prstGeom>
        </p:spPr>
        <p:txBody>
          <a:bodyPr vert="horz" wrap="square" lIns="0" tIns="105421" rIns="0" bIns="0" rtlCol="0">
            <a:spAutoFit/>
          </a:bodyPr>
          <a:lstStyle/>
          <a:p>
            <a:pPr marL="15875">
              <a:spcBef>
                <a:spcPts val="915"/>
              </a:spcBef>
            </a:pPr>
            <a:r>
              <a:rPr lang="en-US" sz="1345" b="1" dirty="0">
                <a:solidFill>
                  <a:srgbClr val="0061AD"/>
                </a:solidFill>
                <a:latin typeface="Arial" panose="020B0604020202020204" pitchFamily="34" charset="0"/>
                <a:ea typeface="Times New Roman" panose="02020603050405020304" charset="0"/>
                <a:cs typeface="Arial" panose="020B0604020202020204" pitchFamily="34" charset="0"/>
                <a:sym typeface="Times New Roman" panose="02020603050405020304" charset="0"/>
              </a:rPr>
              <a:t>Air Cooled Condensor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0d2cdbfd-a670-45e2-aef0-21fc434727ca"/>
  <p:tag name="COMMONDATA" val="eyJoZGlkIjoiMTdkNjkzNGMxMWUyMjJmOTk4YzE1MmRhZjM3YjU3Y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6260055f-5f11-45a0-8676-8012b1287539}"/>
  <p:tag name="TABLE_ENDDRAG_ORIGIN_RECT" val="497*243"/>
  <p:tag name="TABLE_ENDDRAG_RECT" val="51*114*497*243"/>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2717caf9-c566-4ae0-8d10-a5958a21c885}"/>
  <p:tag name="TABLE_ENDDRAG_ORIGIN_RECT" val="489*134"/>
  <p:tag name="TABLE_ENDDRAG_RECT" val="62*576*489*134"/>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45704dad-97eb-4580-a98e-369fd047b9a5}"/>
  <p:tag name="TABLE_ENDDRAG_ORIGIN_RECT" val="489*484"/>
  <p:tag name="TABLE_ENDDRAG_RECT" val="62*70*489*484"/>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TotalTime>
  <Words>1407</Words>
  <Application>Microsoft Office PowerPoint</Application>
  <PresentationFormat>自定义</PresentationFormat>
  <Paragraphs>396</Paragraphs>
  <Slides>4</Slides>
  <Notes>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vt:i4>
      </vt:variant>
    </vt:vector>
  </HeadingPairs>
  <TitlesOfParts>
    <vt:vector size="10" baseType="lpstr">
      <vt:lpstr>Adobe 黑体 Std R</vt:lpstr>
      <vt:lpstr>宋体</vt:lpstr>
      <vt:lpstr>Arial</vt:lpstr>
      <vt:lpstr>Calibri</vt:lpstr>
      <vt:lpstr>Times New Roman</vt:lpstr>
      <vt:lpstr>Office 主题</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小白 王</cp:lastModifiedBy>
  <cp:revision>59</cp:revision>
  <dcterms:created xsi:type="dcterms:W3CDTF">2022-11-22T09:03:00Z</dcterms:created>
  <dcterms:modified xsi:type="dcterms:W3CDTF">2024-07-04T08:21:10Z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6DDB7994E3114FF99C3807C508896620</vt:lpwstr>
  </property>
  <property fmtid="{D5CDD505-2E9C-101B-9397-08002B2CF9AE}" pid="3" name="KSOProductBuildVer">
    <vt:lpwstr>2052-11.1.0.14036</vt:lpwstr>
  </property>
</Properties>
</file>